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9" r:id="rId4"/>
    <p:sldId id="263" r:id="rId5"/>
    <p:sldId id="260" r:id="rId6"/>
    <p:sldId id="261" r:id="rId7"/>
    <p:sldId id="262" r:id="rId8"/>
    <p:sldId id="264" r:id="rId9"/>
    <p:sldId id="265" r:id="rId10"/>
    <p:sldId id="266" r:id="rId11"/>
    <p:sldId id="268" r:id="rId12"/>
    <p:sldId id="267" r:id="rId13"/>
    <p:sldId id="270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EEF8"/>
    <a:srgbClr val="79B6E3"/>
    <a:srgbClr val="D6E8F6"/>
    <a:srgbClr val="0066A5"/>
    <a:srgbClr val="9AC8EA"/>
    <a:srgbClr val="99C8EA"/>
    <a:srgbClr val="AFE1FF"/>
    <a:srgbClr val="4BBAFF"/>
    <a:srgbClr val="0091EA"/>
    <a:srgbClr val="A0CB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6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0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9BC9D-78E8-447A-B53B-A69C76074191}" type="datetimeFigureOut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D05F9-90A9-4E04-9F22-AE18643902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24687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D05F9-90A9-4E04-9F22-AE186439027C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648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D05F9-90A9-4E04-9F22-AE186439027C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1496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D05F9-90A9-4E04-9F22-AE186439027C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4705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AD05F9-90A9-4E04-9F22-AE186439027C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9209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66A5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87749-EC4D-40E1-B97C-0F6A03F46058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手繪多邊形: 圖案 6">
            <a:extLst>
              <a:ext uri="{FF2B5EF4-FFF2-40B4-BE49-F238E27FC236}">
                <a16:creationId xmlns:a16="http://schemas.microsoft.com/office/drawing/2014/main" id="{DA2E1091-6C61-435B-B3E2-9B69CC948025}"/>
              </a:ext>
            </a:extLst>
          </p:cNvPr>
          <p:cNvSpPr/>
          <p:nvPr userDrawn="1"/>
        </p:nvSpPr>
        <p:spPr>
          <a:xfrm>
            <a:off x="7439025" y="422275"/>
            <a:ext cx="1712118" cy="900112"/>
          </a:xfrm>
          <a:custGeom>
            <a:avLst/>
            <a:gdLst>
              <a:gd name="connsiteX0" fmla="*/ 0 w 2282824"/>
              <a:gd name="connsiteY0" fmla="*/ 0 h 900112"/>
              <a:gd name="connsiteX1" fmla="*/ 2282824 w 2282824"/>
              <a:gd name="connsiteY1" fmla="*/ 0 h 900112"/>
              <a:gd name="connsiteX2" fmla="*/ 2282824 w 2282824"/>
              <a:gd name="connsiteY2" fmla="*/ 900112 h 900112"/>
              <a:gd name="connsiteX3" fmla="*/ 450056 w 2282824"/>
              <a:gd name="connsiteY3" fmla="*/ 900112 h 900112"/>
              <a:gd name="connsiteX4" fmla="*/ 0 w 2282824"/>
              <a:gd name="connsiteY4" fmla="*/ 450056 h 900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82824" h="900112">
                <a:moveTo>
                  <a:pt x="0" y="0"/>
                </a:moveTo>
                <a:lnTo>
                  <a:pt x="2282824" y="0"/>
                </a:lnTo>
                <a:lnTo>
                  <a:pt x="2282824" y="900112"/>
                </a:lnTo>
                <a:lnTo>
                  <a:pt x="450056" y="900112"/>
                </a:lnTo>
                <a:lnTo>
                  <a:pt x="0" y="450056"/>
                </a:lnTo>
                <a:close/>
              </a:path>
            </a:pathLst>
          </a:custGeom>
          <a:solidFill>
            <a:srgbClr val="B3D5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350" dirty="0"/>
          </a:p>
        </p:txBody>
      </p:sp>
      <p:sp>
        <p:nvSpPr>
          <p:cNvPr id="8" name="手繪多邊形: 圖案 7">
            <a:extLst>
              <a:ext uri="{FF2B5EF4-FFF2-40B4-BE49-F238E27FC236}">
                <a16:creationId xmlns:a16="http://schemas.microsoft.com/office/drawing/2014/main" id="{30B21216-C3B9-42E8-8645-0AE0D297F7C8}"/>
              </a:ext>
            </a:extLst>
          </p:cNvPr>
          <p:cNvSpPr/>
          <p:nvPr userDrawn="1"/>
        </p:nvSpPr>
        <p:spPr>
          <a:xfrm>
            <a:off x="6547643" y="-40481"/>
            <a:ext cx="2690813" cy="900112"/>
          </a:xfrm>
          <a:custGeom>
            <a:avLst/>
            <a:gdLst>
              <a:gd name="connsiteX0" fmla="*/ 0 w 3587750"/>
              <a:gd name="connsiteY0" fmla="*/ 0 h 900112"/>
              <a:gd name="connsiteX1" fmla="*/ 3587750 w 3587750"/>
              <a:gd name="connsiteY1" fmla="*/ 0 h 900112"/>
              <a:gd name="connsiteX2" fmla="*/ 3587750 w 3587750"/>
              <a:gd name="connsiteY2" fmla="*/ 900112 h 900112"/>
              <a:gd name="connsiteX3" fmla="*/ 419224 w 3587750"/>
              <a:gd name="connsiteY3" fmla="*/ 900112 h 900112"/>
              <a:gd name="connsiteX4" fmla="*/ 0 w 3587750"/>
              <a:gd name="connsiteY4" fmla="*/ 0 h 9001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87750" h="900112">
                <a:moveTo>
                  <a:pt x="0" y="0"/>
                </a:moveTo>
                <a:lnTo>
                  <a:pt x="3587750" y="0"/>
                </a:lnTo>
                <a:lnTo>
                  <a:pt x="3587750" y="900112"/>
                </a:lnTo>
                <a:lnTo>
                  <a:pt x="419224" y="900112"/>
                </a:lnTo>
                <a:cubicBezTo>
                  <a:pt x="279321" y="600105"/>
                  <a:pt x="139903" y="300007"/>
                  <a:pt x="0" y="0"/>
                </a:cubicBezTo>
                <a:close/>
              </a:path>
            </a:pathLst>
          </a:custGeom>
          <a:solidFill>
            <a:srgbClr val="4D9F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350" dirty="0"/>
          </a:p>
        </p:txBody>
      </p:sp>
      <p:sp>
        <p:nvSpPr>
          <p:cNvPr id="10" name="手繪多邊形: 圖案 9">
            <a:extLst>
              <a:ext uri="{FF2B5EF4-FFF2-40B4-BE49-F238E27FC236}">
                <a16:creationId xmlns:a16="http://schemas.microsoft.com/office/drawing/2014/main" id="{CF3B9686-840F-4181-A898-301D278CA74A}"/>
              </a:ext>
            </a:extLst>
          </p:cNvPr>
          <p:cNvSpPr/>
          <p:nvPr userDrawn="1"/>
        </p:nvSpPr>
        <p:spPr>
          <a:xfrm>
            <a:off x="0" y="-50005"/>
            <a:ext cx="7486650" cy="472281"/>
          </a:xfrm>
          <a:custGeom>
            <a:avLst/>
            <a:gdLst>
              <a:gd name="connsiteX0" fmla="*/ 22225 w 9982200"/>
              <a:gd name="connsiteY0" fmla="*/ 0 h 472281"/>
              <a:gd name="connsiteX1" fmla="*/ 9982200 w 9982200"/>
              <a:gd name="connsiteY1" fmla="*/ 0 h 472281"/>
              <a:gd name="connsiteX2" fmla="*/ 9982200 w 9982200"/>
              <a:gd name="connsiteY2" fmla="*/ 22225 h 472281"/>
              <a:gd name="connsiteX3" fmla="*/ 9532144 w 9982200"/>
              <a:gd name="connsiteY3" fmla="*/ 472281 h 472281"/>
              <a:gd name="connsiteX4" fmla="*/ 0 w 9982200"/>
              <a:gd name="connsiteY4" fmla="*/ 472281 h 472281"/>
              <a:gd name="connsiteX5" fmla="*/ 0 w 9982200"/>
              <a:gd name="connsiteY5" fmla="*/ 22225 h 472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2200" h="472281">
                <a:moveTo>
                  <a:pt x="22225" y="0"/>
                </a:moveTo>
                <a:lnTo>
                  <a:pt x="9982200" y="0"/>
                </a:lnTo>
                <a:lnTo>
                  <a:pt x="9982200" y="22225"/>
                </a:lnTo>
                <a:lnTo>
                  <a:pt x="9532144" y="472281"/>
                </a:lnTo>
                <a:lnTo>
                  <a:pt x="0" y="472281"/>
                </a:lnTo>
                <a:lnTo>
                  <a:pt x="0" y="22225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0000">
                <a:srgbClr val="B3D5EF"/>
              </a:gs>
              <a:gs pos="100000">
                <a:srgbClr val="63AA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TW" altLang="en-US" sz="1350"/>
          </a:p>
        </p:txBody>
      </p:sp>
      <p:grpSp>
        <p:nvGrpSpPr>
          <p:cNvPr id="18" name="群組 17">
            <a:extLst>
              <a:ext uri="{FF2B5EF4-FFF2-40B4-BE49-F238E27FC236}">
                <a16:creationId xmlns:a16="http://schemas.microsoft.com/office/drawing/2014/main" id="{5950F279-0438-4639-BE67-DD8802DB3389}"/>
              </a:ext>
            </a:extLst>
          </p:cNvPr>
          <p:cNvGrpSpPr/>
          <p:nvPr userDrawn="1"/>
        </p:nvGrpSpPr>
        <p:grpSpPr>
          <a:xfrm>
            <a:off x="0" y="5957888"/>
            <a:ext cx="9496427" cy="900118"/>
            <a:chOff x="0" y="5957888"/>
            <a:chExt cx="9496427" cy="900118"/>
          </a:xfrm>
        </p:grpSpPr>
        <p:sp>
          <p:nvSpPr>
            <p:cNvPr id="9" name="手繪多邊形: 圖案 8">
              <a:extLst>
                <a:ext uri="{FF2B5EF4-FFF2-40B4-BE49-F238E27FC236}">
                  <a16:creationId xmlns:a16="http://schemas.microsoft.com/office/drawing/2014/main" id="{59D637D6-205E-440A-A644-6CF9687E9418}"/>
                </a:ext>
              </a:extLst>
            </p:cNvPr>
            <p:cNvSpPr/>
            <p:nvPr userDrawn="1"/>
          </p:nvSpPr>
          <p:spPr>
            <a:xfrm>
              <a:off x="2443164" y="6304225"/>
              <a:ext cx="7053263" cy="553781"/>
            </a:xfrm>
            <a:custGeom>
              <a:avLst/>
              <a:gdLst>
                <a:gd name="connsiteX0" fmla="*/ 0 w 8934450"/>
                <a:gd name="connsiteY0" fmla="*/ 0 h 553781"/>
                <a:gd name="connsiteX1" fmla="*/ 8484394 w 8934450"/>
                <a:gd name="connsiteY1" fmla="*/ 0 h 553781"/>
                <a:gd name="connsiteX2" fmla="*/ 8934450 w 8934450"/>
                <a:gd name="connsiteY2" fmla="*/ 450056 h 553781"/>
                <a:gd name="connsiteX3" fmla="*/ 8934450 w 8934450"/>
                <a:gd name="connsiteY3" fmla="*/ 553781 h 553781"/>
                <a:gd name="connsiteX4" fmla="*/ 103725 w 8934450"/>
                <a:gd name="connsiteY4" fmla="*/ 553781 h 553781"/>
                <a:gd name="connsiteX5" fmla="*/ 0 w 8934450"/>
                <a:gd name="connsiteY5" fmla="*/ 450056 h 553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34450" h="553781">
                  <a:moveTo>
                    <a:pt x="0" y="0"/>
                  </a:moveTo>
                  <a:lnTo>
                    <a:pt x="8484394" y="0"/>
                  </a:lnTo>
                  <a:lnTo>
                    <a:pt x="8934450" y="450056"/>
                  </a:lnTo>
                  <a:lnTo>
                    <a:pt x="8934450" y="553781"/>
                  </a:lnTo>
                  <a:lnTo>
                    <a:pt x="103725" y="553781"/>
                  </a:lnTo>
                  <a:lnTo>
                    <a:pt x="0" y="450056"/>
                  </a:lnTo>
                  <a:close/>
                </a:path>
              </a:pathLst>
            </a:custGeom>
            <a:gradFill>
              <a:gsLst>
                <a:gs pos="15000">
                  <a:schemeClr val="bg1">
                    <a:lumMod val="100000"/>
                  </a:schemeClr>
                </a:gs>
                <a:gs pos="0">
                  <a:schemeClr val="bg1"/>
                </a:gs>
                <a:gs pos="48000">
                  <a:srgbClr val="B3D5EF"/>
                </a:gs>
                <a:gs pos="100000">
                  <a:srgbClr val="63AA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/>
            </a:p>
          </p:txBody>
        </p:sp>
        <p:sp>
          <p:nvSpPr>
            <p:cNvPr id="11" name="手繪多邊形: 圖案 10">
              <a:extLst>
                <a:ext uri="{FF2B5EF4-FFF2-40B4-BE49-F238E27FC236}">
                  <a16:creationId xmlns:a16="http://schemas.microsoft.com/office/drawing/2014/main" id="{180902AE-FA50-4D1D-8765-7992893C173E}"/>
                </a:ext>
              </a:extLst>
            </p:cNvPr>
            <p:cNvSpPr/>
            <p:nvPr userDrawn="1"/>
          </p:nvSpPr>
          <p:spPr>
            <a:xfrm rot="10800000">
              <a:off x="0" y="5957888"/>
              <a:ext cx="2907506" cy="900112"/>
            </a:xfrm>
            <a:custGeom>
              <a:avLst/>
              <a:gdLst>
                <a:gd name="connsiteX0" fmla="*/ 3876675 w 3876675"/>
                <a:gd name="connsiteY0" fmla="*/ 900112 h 900112"/>
                <a:gd name="connsiteX1" fmla="*/ 419224 w 3876675"/>
                <a:gd name="connsiteY1" fmla="*/ 900112 h 900112"/>
                <a:gd name="connsiteX2" fmla="*/ 0 w 3876675"/>
                <a:gd name="connsiteY2" fmla="*/ 0 h 900112"/>
                <a:gd name="connsiteX3" fmla="*/ 3876675 w 3876675"/>
                <a:gd name="connsiteY3" fmla="*/ 0 h 900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76675" h="900112">
                  <a:moveTo>
                    <a:pt x="3876675" y="900112"/>
                  </a:moveTo>
                  <a:lnTo>
                    <a:pt x="419224" y="900112"/>
                  </a:lnTo>
                  <a:cubicBezTo>
                    <a:pt x="279321" y="600105"/>
                    <a:pt x="139903" y="300008"/>
                    <a:pt x="0" y="0"/>
                  </a:cubicBezTo>
                  <a:lnTo>
                    <a:pt x="3876675" y="0"/>
                  </a:lnTo>
                  <a:close/>
                </a:path>
              </a:pathLst>
            </a:custGeom>
            <a:solidFill>
              <a:srgbClr val="006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946113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E6943-526B-4DDD-A121-4AACA91EAA1B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3165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B7F619-33A6-44DD-A769-246F0CE36D91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652708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718B9F9-9D19-49BD-9F78-664FA86F0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CC833FD-EA2C-4477-AC22-21624FD60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15E9-A353-42B0-9C54-133C132D9D29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6D9B5C6-EFFA-472B-88C3-16A7E0EC1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FD8FC8-C459-40AF-A3DA-7CD216B1C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標題版面配置區 1">
            <a:extLst>
              <a:ext uri="{FF2B5EF4-FFF2-40B4-BE49-F238E27FC236}">
                <a16:creationId xmlns:a16="http://schemas.microsoft.com/office/drawing/2014/main" id="{BB05BF02-5B4A-4F62-BBF8-42B7ECD87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853" y="23274"/>
            <a:ext cx="7886700" cy="96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8489555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BF5988F-C534-4664-8E96-565A1FDC6B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331F9110-5E8C-435E-A23F-BF9311BA4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4D05A317-F716-4606-870A-089C37E9BE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2CD66F1-7791-4228-ABBB-E809FC708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625F51F4-BD1C-4144-B525-13D6BDBC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E6C-FA6B-4866-95B7-FB2CFAFBE512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13986229-4726-401C-91A4-52607324D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AA7AEB37-1D58-4848-8F41-BB02B687C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1">
            <a:extLst>
              <a:ext uri="{FF2B5EF4-FFF2-40B4-BE49-F238E27FC236}">
                <a16:creationId xmlns:a16="http://schemas.microsoft.com/office/drawing/2014/main" id="{AB65C467-8128-4E87-B5CC-D374091B7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853" y="23274"/>
            <a:ext cx="7886700" cy="96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0933565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381ACA1A-2717-42D5-81EE-83B504F6A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54303-0E03-45F4-9E0B-DCFCBCE8B025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0041A4E-8F34-4A9C-BE43-1219C3B3F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1FE2D7C-044A-4EE7-9A8B-88FB425AE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標題版面配置區 1">
            <a:extLst>
              <a:ext uri="{FF2B5EF4-FFF2-40B4-BE49-F238E27FC236}">
                <a16:creationId xmlns:a16="http://schemas.microsoft.com/office/drawing/2014/main" id="{7440C6E5-628E-4621-ACE5-15845A05D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853" y="23274"/>
            <a:ext cx="7886700" cy="96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070304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600" y="124387"/>
            <a:ext cx="7886700" cy="1016000"/>
          </a:xfrm>
        </p:spPr>
        <p:txBody>
          <a:bodyPr anchor="t"/>
          <a:lstStyle>
            <a:lvl1pPr>
              <a:defRPr>
                <a:solidFill>
                  <a:srgbClr val="0066A5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209835"/>
            <a:ext cx="8286750" cy="496712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715E9-A353-42B0-9C54-133C132D9D29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7" name="群組 6">
            <a:extLst>
              <a:ext uri="{FF2B5EF4-FFF2-40B4-BE49-F238E27FC236}">
                <a16:creationId xmlns:a16="http://schemas.microsoft.com/office/drawing/2014/main" id="{285A3A5B-1027-449F-9750-341CD3DA767A}"/>
              </a:ext>
            </a:extLst>
          </p:cNvPr>
          <p:cNvGrpSpPr/>
          <p:nvPr userDrawn="1"/>
        </p:nvGrpSpPr>
        <p:grpSpPr>
          <a:xfrm>
            <a:off x="-143167" y="136524"/>
            <a:ext cx="1219492" cy="784968"/>
            <a:chOff x="-357439" y="307975"/>
            <a:chExt cx="1321971" cy="854366"/>
          </a:xfrm>
        </p:grpSpPr>
        <p:sp>
          <p:nvSpPr>
            <p:cNvPr id="9" name="平行四邊形 8">
              <a:extLst>
                <a:ext uri="{FF2B5EF4-FFF2-40B4-BE49-F238E27FC236}">
                  <a16:creationId xmlns:a16="http://schemas.microsoft.com/office/drawing/2014/main" id="{92058299-F616-42AF-8D01-BE628FE679CE}"/>
                </a:ext>
              </a:extLst>
            </p:cNvPr>
            <p:cNvSpPr/>
            <p:nvPr userDrawn="1"/>
          </p:nvSpPr>
          <p:spPr>
            <a:xfrm>
              <a:off x="83218" y="307975"/>
              <a:ext cx="881314" cy="569578"/>
            </a:xfrm>
            <a:prstGeom prst="parallelogram">
              <a:avLst>
                <a:gd name="adj" fmla="val 51087"/>
              </a:avLst>
            </a:prstGeom>
            <a:gradFill flip="none" rotWithShape="1">
              <a:gsLst>
                <a:gs pos="20000">
                  <a:schemeClr val="bg1"/>
                </a:gs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B3D5EF"/>
                </a:gs>
                <a:gs pos="100000">
                  <a:srgbClr val="63AADF"/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8" name="平行四邊形 7">
              <a:extLst>
                <a:ext uri="{FF2B5EF4-FFF2-40B4-BE49-F238E27FC236}">
                  <a16:creationId xmlns:a16="http://schemas.microsoft.com/office/drawing/2014/main" id="{5247FDFD-4AB2-4BA7-AB17-D7F8C44B3607}"/>
                </a:ext>
              </a:extLst>
            </p:cNvPr>
            <p:cNvSpPr/>
            <p:nvPr userDrawn="1"/>
          </p:nvSpPr>
          <p:spPr>
            <a:xfrm>
              <a:off x="-357439" y="592763"/>
              <a:ext cx="881314" cy="569578"/>
            </a:xfrm>
            <a:prstGeom prst="parallelogram">
              <a:avLst>
                <a:gd name="adj" fmla="val 51087"/>
              </a:avLst>
            </a:prstGeom>
            <a:gradFill flip="none" rotWithShape="1">
              <a:gsLst>
                <a:gs pos="20000">
                  <a:schemeClr val="bg1"/>
                </a:gs>
                <a:gs pos="0">
                  <a:schemeClr val="accent1">
                    <a:lumMod val="5000"/>
                    <a:lumOff val="95000"/>
                  </a:schemeClr>
                </a:gs>
                <a:gs pos="75000">
                  <a:srgbClr val="63AADF"/>
                </a:gs>
                <a:gs pos="100000">
                  <a:srgbClr val="4D9FDB"/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</p:grpSp>
    </p:spTree>
    <p:extLst>
      <p:ext uri="{BB962C8B-B14F-4D97-AF65-F5344CB8AC3E}">
        <p14:creationId xmlns:p14="http://schemas.microsoft.com/office/powerpoint/2010/main" val="1710334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rgbClr val="0066A5"/>
                </a:solidFill>
              </a:defRPr>
            </a:lvl1pPr>
          </a:lstStyle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402-EA34-4996-9D72-12BC4A199798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1206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50" y="12700"/>
            <a:ext cx="7886700" cy="1016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D23D9-FEA4-471F-B72A-9EEC5BED2CAC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5158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0CE6C-FA6B-4866-95B7-FB2CFAFBE512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2427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50" y="25400"/>
            <a:ext cx="7886700" cy="1016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42D84-519C-4A29-A227-E5F8D914F523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4232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67FD2-1517-460D-939C-08C300855FF8}" type="datetime1">
              <a:rPr lang="zh-TW" altLang="en-US" smtClean="0"/>
              <a:t>2025/1/13</a:t>
            </a:fld>
            <a:endParaRPr lang="zh-TW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8439971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F9A82-DFAF-4A62-995F-2401353636EF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4406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6C3C3-6454-451E-A97C-14D4A34CB583}" type="datetime1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59241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150" y="136524"/>
            <a:ext cx="7886700" cy="1016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67FD2-1517-460D-939C-08C300855FF8}" type="datetime1">
              <a:rPr lang="zh-TW" altLang="en-US" smtClean="0"/>
              <a:t>2025/1/13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3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8D125-8CE1-4852-B84A-F84E2C17F80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4964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0" r:id="rId12"/>
    <p:sldLayoutId id="2147483653" r:id="rId13"/>
    <p:sldLayoutId id="2147483655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66A5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群組 12">
            <a:extLst>
              <a:ext uri="{FF2B5EF4-FFF2-40B4-BE49-F238E27FC236}">
                <a16:creationId xmlns:a16="http://schemas.microsoft.com/office/drawing/2014/main" id="{C99C4444-877A-4925-9622-78BA2757697B}"/>
              </a:ext>
            </a:extLst>
          </p:cNvPr>
          <p:cNvGrpSpPr/>
          <p:nvPr/>
        </p:nvGrpSpPr>
        <p:grpSpPr>
          <a:xfrm>
            <a:off x="7283303" y="5309926"/>
            <a:ext cx="1219492" cy="784968"/>
            <a:chOff x="-357439" y="307975"/>
            <a:chExt cx="1321971" cy="854366"/>
          </a:xfrm>
        </p:grpSpPr>
        <p:sp>
          <p:nvSpPr>
            <p:cNvPr id="14" name="平行四邊形 13">
              <a:extLst>
                <a:ext uri="{FF2B5EF4-FFF2-40B4-BE49-F238E27FC236}">
                  <a16:creationId xmlns:a16="http://schemas.microsoft.com/office/drawing/2014/main" id="{E504DF89-E087-4367-B9B8-7C4221F840A1}"/>
                </a:ext>
              </a:extLst>
            </p:cNvPr>
            <p:cNvSpPr/>
            <p:nvPr userDrawn="1"/>
          </p:nvSpPr>
          <p:spPr>
            <a:xfrm>
              <a:off x="83218" y="307975"/>
              <a:ext cx="881314" cy="569578"/>
            </a:xfrm>
            <a:prstGeom prst="parallelogram">
              <a:avLst>
                <a:gd name="adj" fmla="val 51087"/>
              </a:avLst>
            </a:prstGeom>
            <a:gradFill flip="none" rotWithShape="1">
              <a:gsLst>
                <a:gs pos="20000">
                  <a:schemeClr val="bg1"/>
                </a:gs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B3D5EF"/>
                </a:gs>
                <a:gs pos="100000">
                  <a:srgbClr val="63AADF"/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15" name="平行四邊形 14">
              <a:extLst>
                <a:ext uri="{FF2B5EF4-FFF2-40B4-BE49-F238E27FC236}">
                  <a16:creationId xmlns:a16="http://schemas.microsoft.com/office/drawing/2014/main" id="{F3C93744-7A95-41C3-8102-0048BDD8F4B9}"/>
                </a:ext>
              </a:extLst>
            </p:cNvPr>
            <p:cNvSpPr/>
            <p:nvPr userDrawn="1"/>
          </p:nvSpPr>
          <p:spPr>
            <a:xfrm>
              <a:off x="-357439" y="592763"/>
              <a:ext cx="881314" cy="569578"/>
            </a:xfrm>
            <a:prstGeom prst="parallelogram">
              <a:avLst>
                <a:gd name="adj" fmla="val 51087"/>
              </a:avLst>
            </a:prstGeom>
            <a:gradFill flip="none" rotWithShape="1">
              <a:gsLst>
                <a:gs pos="20000">
                  <a:schemeClr val="bg1"/>
                </a:gs>
                <a:gs pos="0">
                  <a:schemeClr val="accent1">
                    <a:lumMod val="5000"/>
                    <a:lumOff val="95000"/>
                  </a:schemeClr>
                </a:gs>
                <a:gs pos="75000">
                  <a:srgbClr val="63AADF"/>
                </a:gs>
                <a:gs pos="100000">
                  <a:srgbClr val="4D9FDB"/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</p:grpSp>
      <p:sp>
        <p:nvSpPr>
          <p:cNvPr id="2" name="標題 1">
            <a:extLst>
              <a:ext uri="{FF2B5EF4-FFF2-40B4-BE49-F238E27FC236}">
                <a16:creationId xmlns:a16="http://schemas.microsoft.com/office/drawing/2014/main" id="{4929B51D-5036-4E9F-B044-60F026B28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4762" y="1877541"/>
            <a:ext cx="6858000" cy="1339453"/>
          </a:xfrm>
        </p:spPr>
        <p:txBody>
          <a:bodyPr/>
          <a:lstStyle/>
          <a:p>
            <a:r>
              <a:rPr lang="zh-TW" altLang="en-US" dirty="0"/>
              <a:t>申請計畫名稱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101A2BF-44AD-4583-A191-018FBB9591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51253"/>
            <a:ext cx="6858000" cy="485774"/>
          </a:xfrm>
        </p:spPr>
        <p:txBody>
          <a:bodyPr>
            <a:normAutofit fontScale="92500"/>
          </a:bodyPr>
          <a:lstStyle/>
          <a:p>
            <a:pPr algn="l"/>
            <a:r>
              <a:rPr lang="en-US" altLang="zh-TW" b="1" dirty="0">
                <a:solidFill>
                  <a:srgbClr val="4D9FDB"/>
                </a:solidFill>
              </a:rPr>
              <a:t>114</a:t>
            </a:r>
            <a:r>
              <a:rPr lang="zh-TW" altLang="en-US" b="1" dirty="0">
                <a:solidFill>
                  <a:srgbClr val="4D9FDB"/>
                </a:solidFill>
              </a:rPr>
              <a:t>年度農業場域溫室氣體自願減量之業界參與計畫</a:t>
            </a:r>
          </a:p>
        </p:txBody>
      </p:sp>
      <p:sp>
        <p:nvSpPr>
          <p:cNvPr id="5" name="副標題 2">
            <a:extLst>
              <a:ext uri="{FF2B5EF4-FFF2-40B4-BE49-F238E27FC236}">
                <a16:creationId xmlns:a16="http://schemas.microsoft.com/office/drawing/2014/main" id="{582E5555-0E40-4180-BF7A-16FB04CE71AC}"/>
              </a:ext>
            </a:extLst>
          </p:cNvPr>
          <p:cNvSpPr txBox="1">
            <a:spLocks/>
          </p:cNvSpPr>
          <p:nvPr/>
        </p:nvSpPr>
        <p:spPr>
          <a:xfrm>
            <a:off x="1274762" y="3347995"/>
            <a:ext cx="6858000" cy="866775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1800" dirty="0">
                <a:solidFill>
                  <a:schemeClr val="bg2">
                    <a:lumMod val="25000"/>
                  </a:schemeClr>
                </a:solidFill>
              </a:rPr>
              <a:t>全程計畫總經費：</a:t>
            </a:r>
            <a:r>
              <a:rPr lang="en-US" altLang="zh-TW" sz="1800" dirty="0">
                <a:solidFill>
                  <a:schemeClr val="bg2">
                    <a:lumMod val="25000"/>
                  </a:schemeClr>
                </a:solidFill>
              </a:rPr>
              <a:t>OOO</a:t>
            </a:r>
            <a:r>
              <a:rPr lang="zh-TW" altLang="en-US" sz="1800" dirty="0">
                <a:solidFill>
                  <a:schemeClr val="bg2">
                    <a:lumMod val="25000"/>
                  </a:schemeClr>
                </a:solidFill>
              </a:rPr>
              <a:t>千元</a:t>
            </a:r>
            <a:endParaRPr lang="en-US" altLang="zh-TW" sz="1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altLang="zh-TW" sz="1800" dirty="0">
                <a:solidFill>
                  <a:schemeClr val="bg2">
                    <a:lumMod val="25000"/>
                  </a:schemeClr>
                </a:solidFill>
              </a:rPr>
              <a:t>(114</a:t>
            </a:r>
            <a:r>
              <a:rPr lang="zh-TW" altLang="en-US" sz="1800" dirty="0">
                <a:solidFill>
                  <a:schemeClr val="bg2">
                    <a:lumMod val="25000"/>
                  </a:schemeClr>
                </a:solidFill>
              </a:rPr>
              <a:t>年總經費</a:t>
            </a:r>
            <a:r>
              <a:rPr lang="en-US" altLang="zh-TW" sz="1800" dirty="0">
                <a:solidFill>
                  <a:schemeClr val="bg2">
                    <a:lumMod val="25000"/>
                  </a:schemeClr>
                </a:solidFill>
              </a:rPr>
              <a:t>OOO</a:t>
            </a:r>
            <a:r>
              <a:rPr lang="zh-TW" altLang="en-US" sz="1800" dirty="0">
                <a:solidFill>
                  <a:schemeClr val="bg2">
                    <a:lumMod val="25000"/>
                  </a:schemeClr>
                </a:solidFill>
              </a:rPr>
              <a:t>千元、</a:t>
            </a:r>
            <a:r>
              <a:rPr lang="en-US" altLang="zh-TW" sz="1800" dirty="0">
                <a:solidFill>
                  <a:schemeClr val="bg2">
                    <a:lumMod val="25000"/>
                  </a:schemeClr>
                </a:solidFill>
              </a:rPr>
              <a:t>115</a:t>
            </a:r>
            <a:r>
              <a:rPr lang="zh-TW" altLang="en-US" sz="1800" dirty="0">
                <a:solidFill>
                  <a:schemeClr val="bg2">
                    <a:lumMod val="25000"/>
                  </a:schemeClr>
                </a:solidFill>
              </a:rPr>
              <a:t>年總經費</a:t>
            </a:r>
            <a:r>
              <a:rPr lang="en-US" altLang="zh-TW" sz="1800" dirty="0">
                <a:solidFill>
                  <a:schemeClr val="bg2">
                    <a:lumMod val="25000"/>
                  </a:schemeClr>
                </a:solidFill>
              </a:rPr>
              <a:t>OOO</a:t>
            </a:r>
            <a:r>
              <a:rPr lang="zh-TW" altLang="en-US" sz="1800" dirty="0">
                <a:solidFill>
                  <a:schemeClr val="bg2">
                    <a:lumMod val="25000"/>
                  </a:schemeClr>
                </a:solidFill>
              </a:rPr>
              <a:t>千元</a:t>
            </a:r>
            <a:r>
              <a:rPr lang="en-US" altLang="zh-TW" sz="1800" dirty="0">
                <a:solidFill>
                  <a:schemeClr val="bg2">
                    <a:lumMod val="25000"/>
                  </a:schemeClr>
                </a:solidFill>
              </a:rPr>
              <a:t>)</a:t>
            </a:r>
          </a:p>
        </p:txBody>
      </p:sp>
      <p:sp>
        <p:nvSpPr>
          <p:cNvPr id="7" name="副標題 2">
            <a:extLst>
              <a:ext uri="{FF2B5EF4-FFF2-40B4-BE49-F238E27FC236}">
                <a16:creationId xmlns:a16="http://schemas.microsoft.com/office/drawing/2014/main" id="{66AAB9FF-7F11-4E0D-9C72-C4E98F0464E2}"/>
              </a:ext>
            </a:extLst>
          </p:cNvPr>
          <p:cNvSpPr txBox="1">
            <a:spLocks/>
          </p:cNvSpPr>
          <p:nvPr/>
        </p:nvSpPr>
        <p:spPr>
          <a:xfrm>
            <a:off x="1620984" y="4844031"/>
            <a:ext cx="6858000" cy="1553364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800" b="1" dirty="0">
                <a:solidFill>
                  <a:schemeClr val="accent5">
                    <a:lumMod val="75000"/>
                  </a:schemeClr>
                </a:solidFill>
              </a:rPr>
              <a:t>申請單位：ＯＯＯ</a:t>
            </a:r>
            <a:endParaRPr lang="en-US" altLang="zh-TW" sz="28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zh-TW" altLang="en-US" sz="2800" b="1" dirty="0">
                <a:solidFill>
                  <a:schemeClr val="accent5">
                    <a:lumMod val="75000"/>
                  </a:schemeClr>
                </a:solidFill>
              </a:rPr>
              <a:t>主持人：ＯＯＯ　職稱</a:t>
            </a:r>
            <a:endParaRPr lang="en-US" altLang="zh-TW" sz="28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altLang="zh-TW" sz="2800" b="1" dirty="0">
                <a:solidFill>
                  <a:schemeClr val="accent5">
                    <a:lumMod val="75000"/>
                  </a:schemeClr>
                </a:solidFill>
              </a:rPr>
              <a:t>114</a:t>
            </a:r>
            <a:r>
              <a:rPr lang="zh-TW" altLang="en-US" sz="2800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zh-TW" sz="2800" b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zh-TW" altLang="en-US" sz="2800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endParaRPr lang="en-US" altLang="zh-TW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170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2">
            <a:extLst>
              <a:ext uri="{FF2B5EF4-FFF2-40B4-BE49-F238E27FC236}">
                <a16:creationId xmlns:a16="http://schemas.microsoft.com/office/drawing/2014/main" id="{D30191E8-BF61-40F2-90E2-C8100393B8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8338234"/>
              </p:ext>
            </p:extLst>
          </p:nvPr>
        </p:nvGraphicFramePr>
        <p:xfrm>
          <a:off x="222250" y="826849"/>
          <a:ext cx="8478181" cy="5843040"/>
        </p:xfrm>
        <a:graphic>
          <a:graphicData uri="http://schemas.openxmlformats.org/drawingml/2006/table">
            <a:tbl>
              <a:tblPr firstRow="1">
                <a:tableStyleId>{F5AB1C69-6EDB-4FF4-983F-18BD219EF322}</a:tableStyleId>
              </a:tblPr>
              <a:tblGrid>
                <a:gridCol w="1402937">
                  <a:extLst>
                    <a:ext uri="{9D8B030D-6E8A-4147-A177-3AD203B41FA5}">
                      <a16:colId xmlns:a16="http://schemas.microsoft.com/office/drawing/2014/main" val="1846356417"/>
                    </a:ext>
                  </a:extLst>
                </a:gridCol>
                <a:gridCol w="3509826">
                  <a:extLst>
                    <a:ext uri="{9D8B030D-6E8A-4147-A177-3AD203B41FA5}">
                      <a16:colId xmlns:a16="http://schemas.microsoft.com/office/drawing/2014/main" val="1599963180"/>
                    </a:ext>
                  </a:extLst>
                </a:gridCol>
                <a:gridCol w="1782709">
                  <a:extLst>
                    <a:ext uri="{9D8B030D-6E8A-4147-A177-3AD203B41FA5}">
                      <a16:colId xmlns:a16="http://schemas.microsoft.com/office/drawing/2014/main" val="1823949626"/>
                    </a:ext>
                  </a:extLst>
                </a:gridCol>
                <a:gridCol w="1782709">
                  <a:extLst>
                    <a:ext uri="{9D8B030D-6E8A-4147-A177-3AD203B41FA5}">
                      <a16:colId xmlns:a16="http://schemas.microsoft.com/office/drawing/2014/main" val="247743044"/>
                    </a:ext>
                  </a:extLst>
                </a:gridCol>
              </a:tblGrid>
              <a:tr h="3075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屬性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重要指標項目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年目標值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年目標值</a:t>
                      </a:r>
                    </a:p>
                  </a:txBody>
                  <a:tcPr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6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080697"/>
                  </a:ext>
                </a:extLst>
              </a:tr>
              <a:tr h="307540">
                <a:tc rowSpan="3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4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 </a:t>
                      </a:r>
                      <a:r>
                        <a:rPr lang="zh-TW" altLang="en-US" sz="1400" b="1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學術研究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1.1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合作團隊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837299"/>
                  </a:ext>
                </a:extLst>
              </a:tr>
              <a:tr h="307540">
                <a:tc v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CF8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1.2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參與培訓課程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031527"/>
                  </a:ext>
                </a:extLst>
              </a:tr>
              <a:tr h="307540">
                <a:tc v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1.3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取得證照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3383640"/>
                  </a:ext>
                </a:extLst>
              </a:tr>
              <a:tr h="307540">
                <a:tc rowSpan="2"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技術創新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2.1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技術報告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724244"/>
                  </a:ext>
                </a:extLst>
              </a:tr>
              <a:tr h="307540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CC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2.2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參加研討會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說明會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場次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3082"/>
                  </a:ext>
                </a:extLst>
              </a:tr>
              <a:tr h="307540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 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經濟效益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3.1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促成廠商投資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384496"/>
                  </a:ext>
                </a:extLst>
              </a:tr>
              <a:tr h="30754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3.2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促成投資金額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千元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200338"/>
                  </a:ext>
                </a:extLst>
              </a:tr>
              <a:tr h="33549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CC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3.3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災害防治示範場域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401271"/>
                  </a:ext>
                </a:extLst>
              </a:tr>
              <a:tr h="33549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3.4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預估降低環境危害風險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千元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4175119"/>
                  </a:ext>
                </a:extLst>
              </a:tr>
              <a:tr h="335498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 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社會影響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4.1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增加就業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408222"/>
                  </a:ext>
                </a:extLst>
              </a:tr>
              <a:tr h="335498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CC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4.2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增加收益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人數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3549105"/>
                  </a:ext>
                </a:extLst>
              </a:tr>
              <a:tr h="335498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CC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4.3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提高收入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千元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2043981"/>
                  </a:ext>
                </a:extLst>
              </a:tr>
              <a:tr h="335498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CC9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4.4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新聞刊登或媒體宣傳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次數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061473"/>
                  </a:ext>
                </a:extLst>
              </a:tr>
              <a:tr h="335498">
                <a:tc rowSpan="4"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 </a:t>
                      </a:r>
                      <a:r>
                        <a:rPr lang="zh-TW" altLang="en-US" sz="14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環境永續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5.1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引用淨零技術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方法學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6831668"/>
                  </a:ext>
                </a:extLst>
              </a:tr>
              <a:tr h="335498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CC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5.2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調查面積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公頃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0535810"/>
                  </a:ext>
                </a:extLst>
              </a:tr>
              <a:tr h="335498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CC9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5.3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預估總減量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公噸二氧化碳當量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6763064"/>
                  </a:ext>
                </a:extLst>
              </a:tr>
              <a:tr h="335498">
                <a:tc v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7CC9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5.4 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水土資源保護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件數</a:t>
                      </a:r>
                      <a:r>
                        <a:rPr lang="en-US" altLang="zh-TW" sz="14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4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C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904155"/>
                  </a:ext>
                </a:extLst>
              </a:tr>
            </a:tbl>
          </a:graphicData>
        </a:graphic>
      </p:graphicFrame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七、預期成果與效益－量化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79831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八、經費編列說明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11</a:t>
            </a:fld>
            <a:endParaRPr lang="zh-TW" altLang="en-US"/>
          </a:p>
        </p:txBody>
      </p:sp>
      <p:graphicFrame>
        <p:nvGraphicFramePr>
          <p:cNvPr id="6" name="表格 2">
            <a:extLst>
              <a:ext uri="{FF2B5EF4-FFF2-40B4-BE49-F238E27FC236}">
                <a16:creationId xmlns:a16="http://schemas.microsoft.com/office/drawing/2014/main" id="{4482D421-30D7-4B29-87C3-C594D547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67303"/>
              </p:ext>
            </p:extLst>
          </p:nvPr>
        </p:nvGraphicFramePr>
        <p:xfrm>
          <a:off x="222250" y="839690"/>
          <a:ext cx="8699300" cy="48274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4961">
                  <a:extLst>
                    <a:ext uri="{9D8B030D-6E8A-4147-A177-3AD203B41FA5}">
                      <a16:colId xmlns:a16="http://schemas.microsoft.com/office/drawing/2014/main" val="2812029284"/>
                    </a:ext>
                  </a:extLst>
                </a:gridCol>
                <a:gridCol w="2241353">
                  <a:extLst>
                    <a:ext uri="{9D8B030D-6E8A-4147-A177-3AD203B41FA5}">
                      <a16:colId xmlns:a16="http://schemas.microsoft.com/office/drawing/2014/main" val="682604131"/>
                    </a:ext>
                  </a:extLst>
                </a:gridCol>
                <a:gridCol w="1358580">
                  <a:extLst>
                    <a:ext uri="{9D8B030D-6E8A-4147-A177-3AD203B41FA5}">
                      <a16:colId xmlns:a16="http://schemas.microsoft.com/office/drawing/2014/main" val="1685001065"/>
                    </a:ext>
                  </a:extLst>
                </a:gridCol>
                <a:gridCol w="1548203">
                  <a:extLst>
                    <a:ext uri="{9D8B030D-6E8A-4147-A177-3AD203B41FA5}">
                      <a16:colId xmlns:a16="http://schemas.microsoft.com/office/drawing/2014/main" val="1798716099"/>
                    </a:ext>
                  </a:extLst>
                </a:gridCol>
                <a:gridCol w="1548203">
                  <a:extLst>
                    <a:ext uri="{9D8B030D-6E8A-4147-A177-3AD203B41FA5}">
                      <a16:colId xmlns:a16="http://schemas.microsoft.com/office/drawing/2014/main" val="98256620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430327607"/>
                    </a:ext>
                  </a:extLst>
                </a:gridCol>
              </a:tblGrid>
              <a:tr h="378248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編號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補助</a:t>
                      </a:r>
                      <a:br>
                        <a:rPr lang="en-US" altLang="zh-TW" sz="1600" b="1" kern="12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</a:br>
                      <a:r>
                        <a:rPr lang="zh-TW" altLang="en-US" sz="1600" b="1" kern="1200" dirty="0">
                          <a:solidFill>
                            <a:schemeClr val="bg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項目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4009982"/>
                  </a:ext>
                </a:extLst>
              </a:tr>
              <a:tr h="37824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726380"/>
                  </a:ext>
                </a:extLst>
              </a:tr>
              <a:tr h="868678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計畫執行人員人事費</a:t>
                      </a:r>
                    </a:p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以總經費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20%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為限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solidFill>
                          <a:schemeClr val="bg1">
                            <a:lumMod val="7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16668"/>
                  </a:ext>
                </a:extLst>
              </a:tr>
              <a:tr h="868678">
                <a:tc>
                  <a:txBody>
                    <a:bodyPr/>
                    <a:lstStyle/>
                    <a:p>
                      <a:pPr marL="0" marR="0" lvl="0" indent="0" algn="ctr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2</a:t>
                      </a:r>
                      <a:endParaRPr lang="zh-TW" altLang="zh-TW" sz="16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TW" altLang="zh-TW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設備之租金、使用費</a:t>
                      </a:r>
                      <a:r>
                        <a:rPr lang="zh-TW" altLang="en-US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、</a:t>
                      </a:r>
                      <a:r>
                        <a:rPr lang="zh-TW" altLang="zh-TW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養護費</a:t>
                      </a:r>
                      <a:r>
                        <a:rPr lang="zh-TW" altLang="en-US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及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資訊服務費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以總經費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30%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為限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)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altLang="zh-TW" sz="16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16563"/>
                  </a:ext>
                </a:extLst>
              </a:tr>
              <a:tr h="868678">
                <a:tc>
                  <a:txBody>
                    <a:bodyPr/>
                    <a:lstStyle/>
                    <a:p>
                      <a:pPr marL="0" marR="0" lvl="0" indent="0" algn="ctr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TW" altLang="zh-TW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技術引進及委託勞務費</a:t>
                      </a:r>
                      <a:endParaRPr lang="en-US" altLang="zh-TW" sz="16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以總經費</a:t>
                      </a:r>
                      <a:r>
                        <a:rPr lang="en-US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60%</a:t>
                      </a:r>
                      <a:r>
                        <a:rPr lang="zh-TW" altLang="zh-TW" sz="1600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為限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)</a:t>
                      </a:r>
                      <a:r>
                        <a:rPr lang="zh-TW" altLang="zh-TW" sz="16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 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3657563"/>
                  </a:ext>
                </a:extLst>
              </a:tr>
              <a:tr h="868678">
                <a:tc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zh-TW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</a:t>
                      </a:r>
                      <a:endParaRPr lang="zh-TW" altLang="en-US" sz="16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zh-TW" altLang="zh-TW" sz="1600" b="1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差旅費</a:t>
                      </a:r>
                      <a:endParaRPr lang="en-US" altLang="zh-TW" sz="16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  <a:p>
                      <a:pPr marL="0" algn="l" defTabSz="857250" rtl="0" eaLnBrk="1" latinLnBrk="0" hangingPunct="1">
                        <a:lnSpc>
                          <a:spcPct val="120000"/>
                        </a:lnSpc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以總經費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1.5%</a:t>
                      </a:r>
                      <a:r>
                        <a:rPr lang="zh-TW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為限</a:t>
                      </a: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386716"/>
                  </a:ext>
                </a:extLst>
              </a:tr>
              <a:tr h="522181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  <a:r>
                        <a:rPr lang="en-US" altLang="zh-TW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占比</a:t>
                      </a:r>
                      <a:r>
                        <a:rPr lang="en-US" altLang="zh-TW" sz="1600" b="1" dirty="0">
                          <a:solidFill>
                            <a:schemeClr val="bg2">
                              <a:lumMod val="2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C8EA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bg2">
                            <a:lumMod val="25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C99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6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OOO(OO%)</a:t>
                      </a:r>
                      <a:endParaRPr lang="zh-TW" altLang="en-US" sz="16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OOO(OO%)</a:t>
                      </a:r>
                      <a:endParaRPr lang="zh-TW" altLang="en-US" sz="16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5F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OOO(OO%)</a:t>
                      </a:r>
                      <a:endParaRPr lang="zh-TW" altLang="en-US" sz="16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1688980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ECA26902-8DED-483E-8856-620B74D166A0}"/>
              </a:ext>
            </a:extLst>
          </p:cNvPr>
          <p:cNvSpPr txBox="1"/>
          <p:nvPr/>
        </p:nvSpPr>
        <p:spPr>
          <a:xfrm>
            <a:off x="7365093" y="501137"/>
            <a:ext cx="1556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</p:spTree>
    <p:extLst>
      <p:ext uri="{BB962C8B-B14F-4D97-AF65-F5344CB8AC3E}">
        <p14:creationId xmlns:p14="http://schemas.microsoft.com/office/powerpoint/2010/main" val="297899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 fontScale="90000"/>
          </a:bodyPr>
          <a:lstStyle/>
          <a:p>
            <a:r>
              <a:rPr lang="zh-TW" altLang="en-US" dirty="0"/>
              <a:t>八、經費編列說明</a:t>
            </a:r>
            <a:r>
              <a:rPr lang="en-US" altLang="zh-TW" dirty="0"/>
              <a:t>-</a:t>
            </a:r>
            <a:r>
              <a:rPr lang="zh-TW" altLang="en-US" sz="3100" dirty="0"/>
              <a:t>技術引進及委託勞務費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12</a:t>
            </a:fld>
            <a:endParaRPr lang="zh-TW" altLang="en-US"/>
          </a:p>
        </p:txBody>
      </p:sp>
      <p:graphicFrame>
        <p:nvGraphicFramePr>
          <p:cNvPr id="6" name="表格 2">
            <a:extLst>
              <a:ext uri="{FF2B5EF4-FFF2-40B4-BE49-F238E27FC236}">
                <a16:creationId xmlns:a16="http://schemas.microsoft.com/office/drawing/2014/main" id="{4482D421-30D7-4B29-87C3-C594D547E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132769"/>
              </p:ext>
            </p:extLst>
          </p:nvPr>
        </p:nvGraphicFramePr>
        <p:xfrm>
          <a:off x="348139" y="1425045"/>
          <a:ext cx="8306822" cy="3346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738">
                  <a:extLst>
                    <a:ext uri="{9D8B030D-6E8A-4147-A177-3AD203B41FA5}">
                      <a16:colId xmlns:a16="http://schemas.microsoft.com/office/drawing/2014/main" val="2812029284"/>
                    </a:ext>
                  </a:extLst>
                </a:gridCol>
                <a:gridCol w="2787339">
                  <a:extLst>
                    <a:ext uri="{9D8B030D-6E8A-4147-A177-3AD203B41FA5}">
                      <a16:colId xmlns:a16="http://schemas.microsoft.com/office/drawing/2014/main" val="682604131"/>
                    </a:ext>
                  </a:extLst>
                </a:gridCol>
                <a:gridCol w="983411">
                  <a:extLst>
                    <a:ext uri="{9D8B030D-6E8A-4147-A177-3AD203B41FA5}">
                      <a16:colId xmlns:a16="http://schemas.microsoft.com/office/drawing/2014/main" val="3013513263"/>
                    </a:ext>
                  </a:extLst>
                </a:gridCol>
                <a:gridCol w="1043797">
                  <a:extLst>
                    <a:ext uri="{9D8B030D-6E8A-4147-A177-3AD203B41FA5}">
                      <a16:colId xmlns:a16="http://schemas.microsoft.com/office/drawing/2014/main" val="3145002372"/>
                    </a:ext>
                  </a:extLst>
                </a:gridCol>
                <a:gridCol w="1035169">
                  <a:extLst>
                    <a:ext uri="{9D8B030D-6E8A-4147-A177-3AD203B41FA5}">
                      <a16:colId xmlns:a16="http://schemas.microsoft.com/office/drawing/2014/main" val="1685001065"/>
                    </a:ext>
                  </a:extLst>
                </a:gridCol>
                <a:gridCol w="1095554">
                  <a:extLst>
                    <a:ext uri="{9D8B030D-6E8A-4147-A177-3AD203B41FA5}">
                      <a16:colId xmlns:a16="http://schemas.microsoft.com/office/drawing/2014/main" val="98256620"/>
                    </a:ext>
                  </a:extLst>
                </a:gridCol>
                <a:gridCol w="899814">
                  <a:extLst>
                    <a:ext uri="{9D8B030D-6E8A-4147-A177-3AD203B41FA5}">
                      <a16:colId xmlns:a16="http://schemas.microsoft.com/office/drawing/2014/main" val="2149526520"/>
                    </a:ext>
                  </a:extLst>
                </a:gridCol>
              </a:tblGrid>
              <a:tr h="5153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工作事項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引進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b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b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009982"/>
                  </a:ext>
                </a:extLst>
              </a:tr>
              <a:tr h="289437"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項目名稱：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939203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16668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16563"/>
                  </a:ext>
                </a:extLst>
              </a:tr>
              <a:tr h="3334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項目名稱：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21850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653846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278649"/>
                  </a:ext>
                </a:extLst>
              </a:tr>
              <a:tr h="289437">
                <a:tc rowSpan="3" gridSpan="3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75627"/>
                  </a:ext>
                </a:extLst>
              </a:tr>
              <a:tr h="289437">
                <a:tc gridSpan="3" vMerge="1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319589"/>
                  </a:ext>
                </a:extLst>
              </a:tr>
              <a:tr h="289437">
                <a:tc gridSpan="3" vMerge="1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4795"/>
                  </a:ext>
                </a:extLst>
              </a:tr>
            </a:tbl>
          </a:graphicData>
        </a:graphic>
      </p:graphicFrame>
      <p:sp>
        <p:nvSpPr>
          <p:cNvPr id="10" name="文字方塊 9">
            <a:extLst>
              <a:ext uri="{FF2B5EF4-FFF2-40B4-BE49-F238E27FC236}">
                <a16:creationId xmlns:a16="http://schemas.microsoft.com/office/drawing/2014/main" id="{ECA26902-8DED-483E-8856-620B74D166A0}"/>
              </a:ext>
            </a:extLst>
          </p:cNvPr>
          <p:cNvSpPr txBox="1"/>
          <p:nvPr/>
        </p:nvSpPr>
        <p:spPr>
          <a:xfrm>
            <a:off x="7668641" y="1153969"/>
            <a:ext cx="9863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單位：千元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CD21791-C43E-4D0B-AA20-EEBCA4B44BF5}"/>
              </a:ext>
            </a:extLst>
          </p:cNvPr>
          <p:cNvSpPr txBox="1"/>
          <p:nvPr/>
        </p:nvSpPr>
        <p:spPr>
          <a:xfrm>
            <a:off x="876257" y="739265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可自行增加列數，並請針對項目名稱內的工作事項條列說明以及附報價單供參考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696E5C4-C30D-41AC-9E44-D752CA5988D9}"/>
              </a:ext>
            </a:extLst>
          </p:cNvPr>
          <p:cNvSpPr txBox="1"/>
          <p:nvPr/>
        </p:nvSpPr>
        <p:spPr>
          <a:xfrm>
            <a:off x="263669" y="1041382"/>
            <a:ext cx="190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權利使用費</a:t>
            </a:r>
          </a:p>
        </p:txBody>
      </p:sp>
    </p:spTree>
    <p:extLst>
      <p:ext uri="{BB962C8B-B14F-4D97-AF65-F5344CB8AC3E}">
        <p14:creationId xmlns:p14="http://schemas.microsoft.com/office/powerpoint/2010/main" val="325020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 fontScale="90000"/>
          </a:bodyPr>
          <a:lstStyle/>
          <a:p>
            <a:r>
              <a:rPr lang="zh-TW" altLang="en-US" dirty="0"/>
              <a:t>八、經費編列說明</a:t>
            </a:r>
            <a:r>
              <a:rPr lang="en-US" altLang="zh-TW" dirty="0"/>
              <a:t>-</a:t>
            </a:r>
            <a:r>
              <a:rPr lang="zh-TW" altLang="en-US" sz="3100" dirty="0"/>
              <a:t>技術引進及委託勞務費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13</a:t>
            </a:fld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ECA26902-8DED-483E-8856-620B74D166A0}"/>
              </a:ext>
            </a:extLst>
          </p:cNvPr>
          <p:cNvSpPr txBox="1"/>
          <p:nvPr/>
        </p:nvSpPr>
        <p:spPr>
          <a:xfrm>
            <a:off x="7168754" y="1387653"/>
            <a:ext cx="1556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單位：千元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8CD21791-C43E-4D0B-AA20-EEBCA4B44BF5}"/>
              </a:ext>
            </a:extLst>
          </p:cNvPr>
          <p:cNvSpPr txBox="1"/>
          <p:nvPr/>
        </p:nvSpPr>
        <p:spPr>
          <a:xfrm>
            <a:off x="876257" y="739265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可自行增加列數，並請針對項目名稱內的工作事項條列說明以及附報價單供參考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BD49A8A-A28D-4D1F-9438-7CDAB821C8AF}"/>
              </a:ext>
            </a:extLst>
          </p:cNvPr>
          <p:cNvSpPr txBox="1"/>
          <p:nvPr/>
        </p:nvSpPr>
        <p:spPr>
          <a:xfrm>
            <a:off x="263669" y="1184352"/>
            <a:ext cx="19030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二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委託勞務費</a:t>
            </a:r>
          </a:p>
        </p:txBody>
      </p:sp>
      <p:graphicFrame>
        <p:nvGraphicFramePr>
          <p:cNvPr id="14" name="表格 2">
            <a:extLst>
              <a:ext uri="{FF2B5EF4-FFF2-40B4-BE49-F238E27FC236}">
                <a16:creationId xmlns:a16="http://schemas.microsoft.com/office/drawing/2014/main" id="{16E653BF-505D-4CD1-98B4-46F75F3A6A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063835"/>
              </p:ext>
            </p:extLst>
          </p:nvPr>
        </p:nvGraphicFramePr>
        <p:xfrm>
          <a:off x="418589" y="1693622"/>
          <a:ext cx="8306822" cy="3346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738">
                  <a:extLst>
                    <a:ext uri="{9D8B030D-6E8A-4147-A177-3AD203B41FA5}">
                      <a16:colId xmlns:a16="http://schemas.microsoft.com/office/drawing/2014/main" val="2812029284"/>
                    </a:ext>
                  </a:extLst>
                </a:gridCol>
                <a:gridCol w="2787339">
                  <a:extLst>
                    <a:ext uri="{9D8B030D-6E8A-4147-A177-3AD203B41FA5}">
                      <a16:colId xmlns:a16="http://schemas.microsoft.com/office/drawing/2014/main" val="682604131"/>
                    </a:ext>
                  </a:extLst>
                </a:gridCol>
                <a:gridCol w="983411">
                  <a:extLst>
                    <a:ext uri="{9D8B030D-6E8A-4147-A177-3AD203B41FA5}">
                      <a16:colId xmlns:a16="http://schemas.microsoft.com/office/drawing/2014/main" val="3013513263"/>
                    </a:ext>
                  </a:extLst>
                </a:gridCol>
                <a:gridCol w="1043797">
                  <a:extLst>
                    <a:ext uri="{9D8B030D-6E8A-4147-A177-3AD203B41FA5}">
                      <a16:colId xmlns:a16="http://schemas.microsoft.com/office/drawing/2014/main" val="3145002372"/>
                    </a:ext>
                  </a:extLst>
                </a:gridCol>
                <a:gridCol w="1035169">
                  <a:extLst>
                    <a:ext uri="{9D8B030D-6E8A-4147-A177-3AD203B41FA5}">
                      <a16:colId xmlns:a16="http://schemas.microsoft.com/office/drawing/2014/main" val="1685001065"/>
                    </a:ext>
                  </a:extLst>
                </a:gridCol>
                <a:gridCol w="1007851">
                  <a:extLst>
                    <a:ext uri="{9D8B030D-6E8A-4147-A177-3AD203B41FA5}">
                      <a16:colId xmlns:a16="http://schemas.microsoft.com/office/drawing/2014/main" val="98256620"/>
                    </a:ext>
                  </a:extLst>
                </a:gridCol>
                <a:gridCol w="987517">
                  <a:extLst>
                    <a:ext uri="{9D8B030D-6E8A-4147-A177-3AD203B41FA5}">
                      <a16:colId xmlns:a16="http://schemas.microsoft.com/office/drawing/2014/main" val="2149526520"/>
                    </a:ext>
                  </a:extLst>
                </a:gridCol>
              </a:tblGrid>
              <a:tr h="5153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工作事項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引進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b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b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009982"/>
                  </a:ext>
                </a:extLst>
              </a:tr>
              <a:tr h="289437"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項目名稱：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939203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16668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16563"/>
                  </a:ext>
                </a:extLst>
              </a:tr>
              <a:tr h="3334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項目名稱：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21850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653846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278649"/>
                  </a:ext>
                </a:extLst>
              </a:tr>
              <a:tr h="289437">
                <a:tc rowSpan="3" gridSpan="3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75627"/>
                  </a:ext>
                </a:extLst>
              </a:tr>
              <a:tr h="289437">
                <a:tc gridSpan="3" vMerge="1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319589"/>
                  </a:ext>
                </a:extLst>
              </a:tr>
              <a:tr h="289437">
                <a:tc gridSpan="3" vMerge="1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47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0708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 fontScale="90000"/>
          </a:bodyPr>
          <a:lstStyle/>
          <a:p>
            <a:r>
              <a:rPr lang="zh-TW" altLang="en-US" dirty="0"/>
              <a:t>八、經費編列說明</a:t>
            </a:r>
            <a:r>
              <a:rPr lang="en-US" altLang="zh-TW" dirty="0"/>
              <a:t>-</a:t>
            </a:r>
            <a:r>
              <a:rPr lang="zh-TW" altLang="en-US" sz="3100" dirty="0"/>
              <a:t>技術引進及委託勞務費</a:t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14</a:t>
            </a:fld>
            <a:endParaRPr lang="zh-TW" altLang="en-US"/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ECA26902-8DED-483E-8856-620B74D166A0}"/>
              </a:ext>
            </a:extLst>
          </p:cNvPr>
          <p:cNvSpPr txBox="1"/>
          <p:nvPr/>
        </p:nvSpPr>
        <p:spPr>
          <a:xfrm>
            <a:off x="7168754" y="1419677"/>
            <a:ext cx="15566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2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單位：千元</a:t>
            </a: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6FA52E83-43AA-4FB0-BCD6-753BB4DC267E}"/>
              </a:ext>
            </a:extLst>
          </p:cNvPr>
          <p:cNvSpPr txBox="1"/>
          <p:nvPr/>
        </p:nvSpPr>
        <p:spPr>
          <a:xfrm>
            <a:off x="247093" y="1216949"/>
            <a:ext cx="26725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按日按件計資酬金</a:t>
            </a:r>
          </a:p>
        </p:txBody>
      </p:sp>
      <p:graphicFrame>
        <p:nvGraphicFramePr>
          <p:cNvPr id="13" name="表格 2">
            <a:extLst>
              <a:ext uri="{FF2B5EF4-FFF2-40B4-BE49-F238E27FC236}">
                <a16:creationId xmlns:a16="http://schemas.microsoft.com/office/drawing/2014/main" id="{61CB0BFD-A7F5-4F78-88B6-8A9F93DDE6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053262"/>
              </p:ext>
            </p:extLst>
          </p:nvPr>
        </p:nvGraphicFramePr>
        <p:xfrm>
          <a:off x="418589" y="1693622"/>
          <a:ext cx="8306822" cy="33463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61738">
                  <a:extLst>
                    <a:ext uri="{9D8B030D-6E8A-4147-A177-3AD203B41FA5}">
                      <a16:colId xmlns:a16="http://schemas.microsoft.com/office/drawing/2014/main" val="2812029284"/>
                    </a:ext>
                  </a:extLst>
                </a:gridCol>
                <a:gridCol w="2787339">
                  <a:extLst>
                    <a:ext uri="{9D8B030D-6E8A-4147-A177-3AD203B41FA5}">
                      <a16:colId xmlns:a16="http://schemas.microsoft.com/office/drawing/2014/main" val="682604131"/>
                    </a:ext>
                  </a:extLst>
                </a:gridCol>
                <a:gridCol w="983411">
                  <a:extLst>
                    <a:ext uri="{9D8B030D-6E8A-4147-A177-3AD203B41FA5}">
                      <a16:colId xmlns:a16="http://schemas.microsoft.com/office/drawing/2014/main" val="3013513263"/>
                    </a:ext>
                  </a:extLst>
                </a:gridCol>
                <a:gridCol w="1043797">
                  <a:extLst>
                    <a:ext uri="{9D8B030D-6E8A-4147-A177-3AD203B41FA5}">
                      <a16:colId xmlns:a16="http://schemas.microsoft.com/office/drawing/2014/main" val="3145002372"/>
                    </a:ext>
                  </a:extLst>
                </a:gridCol>
                <a:gridCol w="1035169">
                  <a:extLst>
                    <a:ext uri="{9D8B030D-6E8A-4147-A177-3AD203B41FA5}">
                      <a16:colId xmlns:a16="http://schemas.microsoft.com/office/drawing/2014/main" val="1685001065"/>
                    </a:ext>
                  </a:extLst>
                </a:gridCol>
                <a:gridCol w="1102742">
                  <a:extLst>
                    <a:ext uri="{9D8B030D-6E8A-4147-A177-3AD203B41FA5}">
                      <a16:colId xmlns:a16="http://schemas.microsoft.com/office/drawing/2014/main" val="98256620"/>
                    </a:ext>
                  </a:extLst>
                </a:gridCol>
                <a:gridCol w="892626">
                  <a:extLst>
                    <a:ext uri="{9D8B030D-6E8A-4147-A177-3AD203B41FA5}">
                      <a16:colId xmlns:a16="http://schemas.microsoft.com/office/drawing/2014/main" val="2149526520"/>
                    </a:ext>
                  </a:extLst>
                </a:gridCol>
              </a:tblGrid>
              <a:tr h="5153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編號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工作事項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引進</a:t>
                      </a:r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委託對象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b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年度</a:t>
                      </a:r>
                      <a:br>
                        <a:rPr lang="en-US" altLang="zh-TW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合計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009982"/>
                  </a:ext>
                </a:extLst>
              </a:tr>
              <a:tr h="289437">
                <a:tc gridSpan="2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項目名稱：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l">
                        <a:lnSpc>
                          <a:spcPct val="120000"/>
                        </a:lnSpc>
                      </a:pP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939203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4316668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8716563"/>
                  </a:ext>
                </a:extLst>
              </a:tr>
              <a:tr h="3334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項目名稱：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OOOO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3921850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6653846"/>
                  </a:ext>
                </a:extLst>
              </a:tr>
              <a:tr h="333455">
                <a:tc>
                  <a:txBody>
                    <a:bodyPr/>
                    <a:lstStyle/>
                    <a:p>
                      <a:pPr algn="ctr">
                        <a:lnSpc>
                          <a:spcPct val="120000"/>
                        </a:lnSpc>
                      </a:pP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(2)</a:t>
                      </a:r>
                      <a:endParaRPr lang="zh-TW" altLang="en-US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dirty="0">
                        <a:solidFill>
                          <a:schemeClr val="bg1">
                            <a:lumMod val="50000"/>
                          </a:schemeClr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4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sz="1200" b="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278649"/>
                  </a:ext>
                </a:extLst>
              </a:tr>
              <a:tr h="289437">
                <a:tc rowSpan="3" gridSpan="3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小計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675627"/>
                  </a:ext>
                </a:extLst>
              </a:tr>
              <a:tr h="289437">
                <a:tc gridSpan="3" vMerge="1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5319589"/>
                  </a:ext>
                </a:extLst>
              </a:tr>
              <a:tr h="289437">
                <a:tc gridSpan="3" vMerge="1">
                  <a:txBody>
                    <a:bodyPr/>
                    <a:lstStyle/>
                    <a:p>
                      <a:pPr marL="0" algn="ctr" defTabSz="857250" rtl="0" eaLnBrk="1" latinLnBrk="0" hangingPunct="1">
                        <a:lnSpc>
                          <a:spcPct val="120000"/>
                        </a:lnSpc>
                      </a:pPr>
                      <a:endParaRPr lang="zh-TW" altLang="en-US" sz="1200" b="1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marL="0" marR="0" lvl="0" indent="0" algn="l" defTabSz="857250" rtl="0" eaLnBrk="1" fontAlgn="auto" latinLnBrk="0" hangingPunct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kern="12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配合款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OOO(OO%)</a:t>
                      </a:r>
                      <a:endParaRPr lang="zh-TW" altLang="en-US" sz="1200" b="0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2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24795"/>
                  </a:ext>
                </a:extLst>
              </a:tr>
            </a:tbl>
          </a:graphicData>
        </a:graphic>
      </p:graphicFrame>
      <p:sp>
        <p:nvSpPr>
          <p:cNvPr id="14" name="文字方塊 13">
            <a:extLst>
              <a:ext uri="{FF2B5EF4-FFF2-40B4-BE49-F238E27FC236}">
                <a16:creationId xmlns:a16="http://schemas.microsoft.com/office/drawing/2014/main" id="{C9735BFA-41D5-4825-8335-54C94BB70D90}"/>
              </a:ext>
            </a:extLst>
          </p:cNvPr>
          <p:cNvSpPr txBox="1"/>
          <p:nvPr/>
        </p:nvSpPr>
        <p:spPr>
          <a:xfrm>
            <a:off x="876257" y="739265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可自行增加列數，並請針對項目名稱內的工作事項條列說明以及附報價單供參考</a:t>
            </a:r>
          </a:p>
        </p:txBody>
      </p:sp>
    </p:spTree>
    <p:extLst>
      <p:ext uri="{BB962C8B-B14F-4D97-AF65-F5344CB8AC3E}">
        <p14:creationId xmlns:p14="http://schemas.microsoft.com/office/powerpoint/2010/main" val="2768028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群組 19">
            <a:extLst>
              <a:ext uri="{FF2B5EF4-FFF2-40B4-BE49-F238E27FC236}">
                <a16:creationId xmlns:a16="http://schemas.microsoft.com/office/drawing/2014/main" id="{997435C5-47E3-4617-BFB6-D014C38AC55B}"/>
              </a:ext>
            </a:extLst>
          </p:cNvPr>
          <p:cNvGrpSpPr/>
          <p:nvPr/>
        </p:nvGrpSpPr>
        <p:grpSpPr>
          <a:xfrm>
            <a:off x="6363650" y="5890867"/>
            <a:ext cx="1219492" cy="784968"/>
            <a:chOff x="-357439" y="307975"/>
            <a:chExt cx="1321971" cy="854366"/>
          </a:xfrm>
        </p:grpSpPr>
        <p:sp>
          <p:nvSpPr>
            <p:cNvPr id="21" name="平行四邊形 20">
              <a:extLst>
                <a:ext uri="{FF2B5EF4-FFF2-40B4-BE49-F238E27FC236}">
                  <a16:creationId xmlns:a16="http://schemas.microsoft.com/office/drawing/2014/main" id="{5239C589-B195-4875-9893-C7BB0B9B2FF2}"/>
                </a:ext>
              </a:extLst>
            </p:cNvPr>
            <p:cNvSpPr/>
            <p:nvPr userDrawn="1"/>
          </p:nvSpPr>
          <p:spPr>
            <a:xfrm>
              <a:off x="83218" y="307975"/>
              <a:ext cx="881314" cy="569578"/>
            </a:xfrm>
            <a:prstGeom prst="parallelogram">
              <a:avLst>
                <a:gd name="adj" fmla="val 51087"/>
              </a:avLst>
            </a:prstGeom>
            <a:gradFill flip="none" rotWithShape="1">
              <a:gsLst>
                <a:gs pos="20000">
                  <a:schemeClr val="bg1"/>
                </a:gs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rgbClr val="B3D5EF"/>
                </a:gs>
                <a:gs pos="100000">
                  <a:srgbClr val="63AADF"/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  <p:sp>
          <p:nvSpPr>
            <p:cNvPr id="22" name="平行四邊形 21">
              <a:extLst>
                <a:ext uri="{FF2B5EF4-FFF2-40B4-BE49-F238E27FC236}">
                  <a16:creationId xmlns:a16="http://schemas.microsoft.com/office/drawing/2014/main" id="{641A19C7-2217-466E-94D7-23D2BB9CCE0D}"/>
                </a:ext>
              </a:extLst>
            </p:cNvPr>
            <p:cNvSpPr/>
            <p:nvPr userDrawn="1"/>
          </p:nvSpPr>
          <p:spPr>
            <a:xfrm>
              <a:off x="-357439" y="592763"/>
              <a:ext cx="881314" cy="569578"/>
            </a:xfrm>
            <a:prstGeom prst="parallelogram">
              <a:avLst>
                <a:gd name="adj" fmla="val 51087"/>
              </a:avLst>
            </a:prstGeom>
            <a:gradFill flip="none" rotWithShape="1">
              <a:gsLst>
                <a:gs pos="20000">
                  <a:schemeClr val="bg1"/>
                </a:gs>
                <a:gs pos="0">
                  <a:schemeClr val="accent1">
                    <a:lumMod val="5000"/>
                    <a:lumOff val="95000"/>
                  </a:schemeClr>
                </a:gs>
                <a:gs pos="75000">
                  <a:srgbClr val="63AADF"/>
                </a:gs>
                <a:gs pos="100000">
                  <a:srgbClr val="4D9FDB"/>
                </a:gs>
              </a:gsLst>
              <a:lin ang="21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350"/>
            </a:p>
          </p:txBody>
        </p:sp>
      </p:grp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2E407BD7-3F86-42FB-B90E-1E6AB0CA0C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70604" y="1039955"/>
            <a:ext cx="4368802" cy="5451874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cs typeface="+mj-cs"/>
              </a:rPr>
              <a:t>一、申請單位介紹</a:t>
            </a:r>
            <a:endParaRPr lang="en-US" altLang="zh-TW" sz="3200" dirty="0">
              <a:solidFill>
                <a:schemeClr val="accent5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cs typeface="+mj-cs"/>
              </a:rPr>
              <a:t>二、計畫目標</a:t>
            </a:r>
            <a:endParaRPr lang="en-US" altLang="zh-TW" sz="3200" dirty="0">
              <a:solidFill>
                <a:schemeClr val="accent5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cs typeface="+mj-cs"/>
              </a:rPr>
              <a:t>三、計畫分工架構</a:t>
            </a:r>
            <a:endParaRPr lang="en-US" altLang="zh-TW" sz="3200" dirty="0">
              <a:solidFill>
                <a:schemeClr val="accent5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cs typeface="+mj-cs"/>
              </a:rPr>
              <a:t>四、執行進度規劃</a:t>
            </a:r>
            <a:endParaRPr lang="en-US" altLang="zh-TW" sz="3200" dirty="0">
              <a:solidFill>
                <a:schemeClr val="accent5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cs typeface="+mj-cs"/>
              </a:rPr>
              <a:t>五、具體實施方法</a:t>
            </a:r>
            <a:endParaRPr lang="en-US" altLang="zh-TW" sz="3200" dirty="0">
              <a:solidFill>
                <a:schemeClr val="accent5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cs typeface="+mj-cs"/>
              </a:rPr>
              <a:t>六、年度查核點</a:t>
            </a:r>
            <a:endParaRPr lang="en-US" altLang="zh-TW" sz="3200" dirty="0">
              <a:solidFill>
                <a:schemeClr val="accent5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cs typeface="+mj-cs"/>
              </a:rPr>
              <a:t>七、預期成果與效益</a:t>
            </a:r>
            <a:endParaRPr lang="en-US" altLang="zh-TW" sz="3200" dirty="0">
              <a:solidFill>
                <a:schemeClr val="accent5">
                  <a:lumMod val="75000"/>
                </a:schemeClr>
              </a:solidFill>
              <a:cs typeface="+mj-cs"/>
            </a:endParaRPr>
          </a:p>
          <a:p>
            <a:pPr>
              <a:lnSpc>
                <a:spcPct val="110000"/>
              </a:lnSpc>
            </a:pPr>
            <a:r>
              <a:rPr lang="zh-TW" altLang="en-US" sz="3200" dirty="0">
                <a:solidFill>
                  <a:schemeClr val="accent5">
                    <a:lumMod val="75000"/>
                  </a:schemeClr>
                </a:solidFill>
                <a:cs typeface="+mj-cs"/>
              </a:rPr>
              <a:t>八、經費編列說明</a:t>
            </a:r>
            <a:endParaRPr lang="zh-TW" altLang="en-US" sz="16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2</a:t>
            </a:fld>
            <a:endParaRPr lang="zh-TW" altLang="en-US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9856" y="86518"/>
            <a:ext cx="3345284" cy="698897"/>
          </a:xfrm>
        </p:spPr>
        <p:txBody>
          <a:bodyPr anchor="t">
            <a:normAutofit fontScale="90000"/>
          </a:bodyPr>
          <a:lstStyle/>
          <a:p>
            <a:pPr algn="ctr"/>
            <a:r>
              <a:rPr lang="zh-TW" altLang="en-US" dirty="0"/>
              <a:t>簡報大綱</a:t>
            </a:r>
          </a:p>
        </p:txBody>
      </p:sp>
      <p:grpSp>
        <p:nvGrpSpPr>
          <p:cNvPr id="2" name="群組 1">
            <a:extLst>
              <a:ext uri="{FF2B5EF4-FFF2-40B4-BE49-F238E27FC236}">
                <a16:creationId xmlns:a16="http://schemas.microsoft.com/office/drawing/2014/main" id="{AA810136-E4B2-463F-83F3-FA1AB8D60D50}"/>
              </a:ext>
            </a:extLst>
          </p:cNvPr>
          <p:cNvGrpSpPr/>
          <p:nvPr/>
        </p:nvGrpSpPr>
        <p:grpSpPr>
          <a:xfrm>
            <a:off x="1946031" y="620712"/>
            <a:ext cx="4962771" cy="329405"/>
            <a:chOff x="1946031" y="620712"/>
            <a:chExt cx="4962771" cy="329405"/>
          </a:xfrm>
        </p:grpSpPr>
        <p:sp>
          <p:nvSpPr>
            <p:cNvPr id="18" name="手繪多邊形: 圖案 17">
              <a:extLst>
                <a:ext uri="{FF2B5EF4-FFF2-40B4-BE49-F238E27FC236}">
                  <a16:creationId xmlns:a16="http://schemas.microsoft.com/office/drawing/2014/main" id="{F356FA60-4D86-45CD-8864-2E73B4F6D98B}"/>
                </a:ext>
              </a:extLst>
            </p:cNvPr>
            <p:cNvSpPr/>
            <p:nvPr userDrawn="1"/>
          </p:nvSpPr>
          <p:spPr>
            <a:xfrm>
              <a:off x="2540000" y="769252"/>
              <a:ext cx="4368802" cy="180865"/>
            </a:xfrm>
            <a:custGeom>
              <a:avLst/>
              <a:gdLst>
                <a:gd name="connsiteX0" fmla="*/ 0 w 8934450"/>
                <a:gd name="connsiteY0" fmla="*/ 0 h 553781"/>
                <a:gd name="connsiteX1" fmla="*/ 8484394 w 8934450"/>
                <a:gd name="connsiteY1" fmla="*/ 0 h 553781"/>
                <a:gd name="connsiteX2" fmla="*/ 8934450 w 8934450"/>
                <a:gd name="connsiteY2" fmla="*/ 450056 h 553781"/>
                <a:gd name="connsiteX3" fmla="*/ 8934450 w 8934450"/>
                <a:gd name="connsiteY3" fmla="*/ 553781 h 553781"/>
                <a:gd name="connsiteX4" fmla="*/ 103725 w 8934450"/>
                <a:gd name="connsiteY4" fmla="*/ 553781 h 553781"/>
                <a:gd name="connsiteX5" fmla="*/ 0 w 8934450"/>
                <a:gd name="connsiteY5" fmla="*/ 450056 h 5537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34450" h="553781">
                  <a:moveTo>
                    <a:pt x="0" y="0"/>
                  </a:moveTo>
                  <a:lnTo>
                    <a:pt x="8484394" y="0"/>
                  </a:lnTo>
                  <a:lnTo>
                    <a:pt x="8934450" y="450056"/>
                  </a:lnTo>
                  <a:lnTo>
                    <a:pt x="8934450" y="553781"/>
                  </a:lnTo>
                  <a:lnTo>
                    <a:pt x="103725" y="553781"/>
                  </a:lnTo>
                  <a:lnTo>
                    <a:pt x="0" y="450056"/>
                  </a:lnTo>
                  <a:close/>
                </a:path>
              </a:pathLst>
            </a:custGeom>
            <a:gradFill>
              <a:gsLst>
                <a:gs pos="15000">
                  <a:schemeClr val="bg1">
                    <a:lumMod val="100000"/>
                  </a:schemeClr>
                </a:gs>
                <a:gs pos="0">
                  <a:schemeClr val="bg1"/>
                </a:gs>
                <a:gs pos="48000">
                  <a:srgbClr val="B3D5EF"/>
                </a:gs>
                <a:gs pos="100000">
                  <a:srgbClr val="63AA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/>
            </a:p>
          </p:txBody>
        </p:sp>
        <p:sp>
          <p:nvSpPr>
            <p:cNvPr id="12" name="手繪多邊形: 圖案 11">
              <a:extLst>
                <a:ext uri="{FF2B5EF4-FFF2-40B4-BE49-F238E27FC236}">
                  <a16:creationId xmlns:a16="http://schemas.microsoft.com/office/drawing/2014/main" id="{23424075-9D7A-41E3-BB27-DE81BEB14E0F}"/>
                </a:ext>
              </a:extLst>
            </p:cNvPr>
            <p:cNvSpPr/>
            <p:nvPr/>
          </p:nvSpPr>
          <p:spPr>
            <a:xfrm rot="10800000">
              <a:off x="1946031" y="620712"/>
              <a:ext cx="991091" cy="329405"/>
            </a:xfrm>
            <a:custGeom>
              <a:avLst/>
              <a:gdLst>
                <a:gd name="connsiteX0" fmla="*/ 582454 w 582454"/>
                <a:gd name="connsiteY0" fmla="*/ 329405 h 329405"/>
                <a:gd name="connsiteX1" fmla="*/ 314418 w 582454"/>
                <a:gd name="connsiteY1" fmla="*/ 329405 h 329405"/>
                <a:gd name="connsiteX2" fmla="*/ 0 w 582454"/>
                <a:gd name="connsiteY2" fmla="*/ 0 h 329405"/>
                <a:gd name="connsiteX3" fmla="*/ 582454 w 582454"/>
                <a:gd name="connsiteY3" fmla="*/ 0 h 329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2454" h="329405">
                  <a:moveTo>
                    <a:pt x="582454" y="329405"/>
                  </a:moveTo>
                  <a:lnTo>
                    <a:pt x="314418" y="329405"/>
                  </a:lnTo>
                  <a:cubicBezTo>
                    <a:pt x="209491" y="219614"/>
                    <a:pt x="104927" y="109791"/>
                    <a:pt x="0" y="0"/>
                  </a:cubicBezTo>
                  <a:lnTo>
                    <a:pt x="582454" y="0"/>
                  </a:lnTo>
                  <a:close/>
                </a:path>
              </a:pathLst>
            </a:custGeom>
            <a:solidFill>
              <a:srgbClr val="0066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272031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136524"/>
            <a:ext cx="7886700" cy="1120775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一、申請單位介紹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3</a:t>
            </a:fld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FC90EB6-3DCC-4546-838F-0B5F25419CE5}"/>
              </a:ext>
            </a:extLst>
          </p:cNvPr>
          <p:cNvSpPr txBox="1"/>
          <p:nvPr/>
        </p:nvSpPr>
        <p:spPr>
          <a:xfrm>
            <a:off x="936153" y="800290"/>
            <a:ext cx="7217247" cy="327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indent="-180000">
              <a:lnSpc>
                <a:spcPct val="120000"/>
              </a:lnSpc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申請單位過去實績與勝任優勢</a:t>
            </a:r>
          </a:p>
        </p:txBody>
      </p:sp>
    </p:spTree>
    <p:extLst>
      <p:ext uri="{BB962C8B-B14F-4D97-AF65-F5344CB8AC3E}">
        <p14:creationId xmlns:p14="http://schemas.microsoft.com/office/powerpoint/2010/main" val="9252517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6524"/>
            <a:ext cx="8039100" cy="1120775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二、計畫目標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4</a:t>
            </a:fld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FC90EB6-3DCC-4546-838F-0B5F25419CE5}"/>
              </a:ext>
            </a:extLst>
          </p:cNvPr>
          <p:cNvSpPr txBox="1"/>
          <p:nvPr/>
        </p:nvSpPr>
        <p:spPr>
          <a:xfrm>
            <a:off x="961553" y="838390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請說明擬解決問題、採用方法學等。</a:t>
            </a:r>
          </a:p>
        </p:txBody>
      </p:sp>
    </p:spTree>
    <p:extLst>
      <p:ext uri="{BB962C8B-B14F-4D97-AF65-F5344CB8AC3E}">
        <p14:creationId xmlns:p14="http://schemas.microsoft.com/office/powerpoint/2010/main" val="3865628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三、計畫分工架構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5</a:t>
            </a:fld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FC90EB6-3DCC-4546-838F-0B5F25419CE5}"/>
              </a:ext>
            </a:extLst>
          </p:cNvPr>
          <p:cNvSpPr txBox="1"/>
          <p:nvPr/>
        </p:nvSpPr>
        <p:spPr>
          <a:xfrm>
            <a:off x="961553" y="774307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請說明本計畫將執行工作項目</a:t>
            </a:r>
            <a:r>
              <a:rPr lang="en-US" altLang="zh-TW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請留意權重加總不超過</a:t>
            </a:r>
            <a:r>
              <a:rPr lang="en-US" altLang="zh-TW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100%)</a:t>
            </a:r>
            <a:endParaRPr lang="zh-TW" altLang="en-US" sz="140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pSp>
        <p:nvGrpSpPr>
          <p:cNvPr id="126" name="群組 125">
            <a:extLst>
              <a:ext uri="{FF2B5EF4-FFF2-40B4-BE49-F238E27FC236}">
                <a16:creationId xmlns:a16="http://schemas.microsoft.com/office/drawing/2014/main" id="{A75E9C9D-BDAD-4CB4-8F57-E22E9787B6E0}"/>
              </a:ext>
            </a:extLst>
          </p:cNvPr>
          <p:cNvGrpSpPr/>
          <p:nvPr/>
        </p:nvGrpSpPr>
        <p:grpSpPr>
          <a:xfrm>
            <a:off x="271781" y="1266255"/>
            <a:ext cx="7814146" cy="5334571"/>
            <a:chOff x="271781" y="1009080"/>
            <a:chExt cx="7814146" cy="5334571"/>
          </a:xfrm>
        </p:grpSpPr>
        <p:sp>
          <p:nvSpPr>
            <p:cNvPr id="2" name="矩形 1">
              <a:extLst>
                <a:ext uri="{FF2B5EF4-FFF2-40B4-BE49-F238E27FC236}">
                  <a16:creationId xmlns:a16="http://schemas.microsoft.com/office/drawing/2014/main" id="{5DA890FE-FC73-4207-9565-E26B5DC58757}"/>
                </a:ext>
              </a:extLst>
            </p:cNvPr>
            <p:cNvSpPr/>
            <p:nvPr/>
          </p:nvSpPr>
          <p:spPr>
            <a:xfrm>
              <a:off x="271781" y="1217359"/>
              <a:ext cx="944880" cy="5126292"/>
            </a:xfrm>
            <a:prstGeom prst="rect">
              <a:avLst/>
            </a:prstGeom>
            <a:noFill/>
            <a:ln w="38100">
              <a:noFill/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zh-TW" altLang="en-US" sz="2000" b="1" dirty="0">
                  <a:solidFill>
                    <a:srgbClr val="0066A5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計畫名稱</a:t>
              </a:r>
            </a:p>
          </p:txBody>
        </p:sp>
        <p:grpSp>
          <p:nvGrpSpPr>
            <p:cNvPr id="19" name="群組 18">
              <a:extLst>
                <a:ext uri="{FF2B5EF4-FFF2-40B4-BE49-F238E27FC236}">
                  <a16:creationId xmlns:a16="http://schemas.microsoft.com/office/drawing/2014/main" id="{4B4EDC06-C9C2-4636-A761-79D433528CB7}"/>
                </a:ext>
              </a:extLst>
            </p:cNvPr>
            <p:cNvGrpSpPr/>
            <p:nvPr/>
          </p:nvGrpSpPr>
          <p:grpSpPr>
            <a:xfrm>
              <a:off x="1702985" y="1665159"/>
              <a:ext cx="2880000" cy="914721"/>
              <a:chOff x="2223687" y="2104579"/>
              <a:chExt cx="2245996" cy="696951"/>
            </a:xfrm>
          </p:grpSpPr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C4995370-786C-444F-8198-8F6C4EA4A1A2}"/>
                  </a:ext>
                </a:extLst>
              </p:cNvPr>
              <p:cNvSpPr/>
              <p:nvPr/>
            </p:nvSpPr>
            <p:spPr>
              <a:xfrm>
                <a:off x="2223687" y="2104579"/>
                <a:ext cx="2245996" cy="360000"/>
              </a:xfrm>
              <a:prstGeom prst="rect">
                <a:avLst/>
              </a:prstGeom>
              <a:solidFill>
                <a:srgbClr val="CFE5F5"/>
              </a:solidFill>
              <a:ln w="381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altLang="zh-TW" sz="2000" b="1" dirty="0">
                    <a:solidFill>
                      <a:schemeClr val="accent5">
                        <a:lumMod val="7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A.</a:t>
                </a:r>
                <a:r>
                  <a:rPr lang="zh-TW" alt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工作項</a:t>
                </a:r>
              </a:p>
            </p:txBody>
          </p:sp>
          <p:sp>
            <p:nvSpPr>
              <p:cNvPr id="14" name="文字方塊 13">
                <a:extLst>
                  <a:ext uri="{FF2B5EF4-FFF2-40B4-BE49-F238E27FC236}">
                    <a16:creationId xmlns:a16="http://schemas.microsoft.com/office/drawing/2014/main" id="{1AB0BF57-DD6D-4970-805E-FCE22EBB0DA9}"/>
                  </a:ext>
                </a:extLst>
              </p:cNvPr>
              <p:cNvSpPr txBox="1"/>
              <p:nvPr/>
            </p:nvSpPr>
            <p:spPr>
              <a:xfrm>
                <a:off x="2223687" y="2462976"/>
                <a:ext cx="22459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權重：</a:t>
                </a:r>
                <a:r>
                  <a:rPr lang="en-US" altLang="zh-TW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OO%</a:t>
                </a:r>
                <a:endParaRPr lang="zh-TW" altLang="en-US" sz="16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18" name="群組 17">
              <a:extLst>
                <a:ext uri="{FF2B5EF4-FFF2-40B4-BE49-F238E27FC236}">
                  <a16:creationId xmlns:a16="http://schemas.microsoft.com/office/drawing/2014/main" id="{6ADF8B2F-64EE-4F5C-85BC-6E699DC76BBF}"/>
                </a:ext>
              </a:extLst>
            </p:cNvPr>
            <p:cNvGrpSpPr/>
            <p:nvPr/>
          </p:nvGrpSpPr>
          <p:grpSpPr>
            <a:xfrm>
              <a:off x="1702985" y="3553173"/>
              <a:ext cx="2880000" cy="914721"/>
              <a:chOff x="2223687" y="3559999"/>
              <a:chExt cx="2245996" cy="696951"/>
            </a:xfrm>
          </p:grpSpPr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79F81D59-3132-4449-8327-892F3C11D846}"/>
                  </a:ext>
                </a:extLst>
              </p:cNvPr>
              <p:cNvSpPr/>
              <p:nvPr/>
            </p:nvSpPr>
            <p:spPr>
              <a:xfrm>
                <a:off x="2223687" y="3559999"/>
                <a:ext cx="2245996" cy="360000"/>
              </a:xfrm>
              <a:prstGeom prst="rect">
                <a:avLst/>
              </a:prstGeom>
              <a:solidFill>
                <a:srgbClr val="B6D7F0"/>
              </a:solidFill>
              <a:ln w="381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altLang="zh-TW" sz="2000" b="1" dirty="0">
                    <a:solidFill>
                      <a:schemeClr val="accent5">
                        <a:lumMod val="7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B.</a:t>
                </a:r>
                <a:r>
                  <a:rPr lang="zh-TW" alt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工作項</a:t>
                </a:r>
              </a:p>
            </p:txBody>
          </p:sp>
          <p:sp>
            <p:nvSpPr>
              <p:cNvPr id="15" name="文字方塊 14">
                <a:extLst>
                  <a:ext uri="{FF2B5EF4-FFF2-40B4-BE49-F238E27FC236}">
                    <a16:creationId xmlns:a16="http://schemas.microsoft.com/office/drawing/2014/main" id="{C3AD3F85-8F04-4F6D-A787-14FB42234C6F}"/>
                  </a:ext>
                </a:extLst>
              </p:cNvPr>
              <p:cNvSpPr txBox="1"/>
              <p:nvPr/>
            </p:nvSpPr>
            <p:spPr>
              <a:xfrm>
                <a:off x="2223687" y="3918396"/>
                <a:ext cx="22459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權重：</a:t>
                </a:r>
                <a:r>
                  <a:rPr lang="en-US" altLang="zh-TW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OO%</a:t>
                </a:r>
                <a:endParaRPr lang="zh-TW" altLang="en-US" sz="16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grpSp>
          <p:nvGrpSpPr>
            <p:cNvPr id="17" name="群組 16">
              <a:extLst>
                <a:ext uri="{FF2B5EF4-FFF2-40B4-BE49-F238E27FC236}">
                  <a16:creationId xmlns:a16="http://schemas.microsoft.com/office/drawing/2014/main" id="{88A806DC-0032-4202-83A2-0ABA2460098B}"/>
                </a:ext>
              </a:extLst>
            </p:cNvPr>
            <p:cNvGrpSpPr/>
            <p:nvPr/>
          </p:nvGrpSpPr>
          <p:grpSpPr>
            <a:xfrm>
              <a:off x="1702985" y="5116067"/>
              <a:ext cx="2880000" cy="916825"/>
              <a:chOff x="2223687" y="5175439"/>
              <a:chExt cx="2245996" cy="698554"/>
            </a:xfrm>
          </p:grpSpPr>
          <p:sp>
            <p:nvSpPr>
              <p:cNvPr id="13" name="矩形 12">
                <a:extLst>
                  <a:ext uri="{FF2B5EF4-FFF2-40B4-BE49-F238E27FC236}">
                    <a16:creationId xmlns:a16="http://schemas.microsoft.com/office/drawing/2014/main" id="{643A8E9C-AA69-4EE1-9EDB-991206242494}"/>
                  </a:ext>
                </a:extLst>
              </p:cNvPr>
              <p:cNvSpPr/>
              <p:nvPr/>
            </p:nvSpPr>
            <p:spPr>
              <a:xfrm>
                <a:off x="2223687" y="5175439"/>
                <a:ext cx="2245996" cy="360000"/>
              </a:xfrm>
              <a:prstGeom prst="rect">
                <a:avLst/>
              </a:prstGeom>
              <a:solidFill>
                <a:srgbClr val="9AC8EA"/>
              </a:solidFill>
              <a:ln w="38100">
                <a:noFill/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altLang="zh-TW" sz="2000" b="1" dirty="0">
                    <a:solidFill>
                      <a:schemeClr val="accent5">
                        <a:lumMod val="7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C.</a:t>
                </a:r>
                <a:r>
                  <a:rPr lang="zh-TW" altLang="en-US" sz="2000" b="1" dirty="0">
                    <a:solidFill>
                      <a:schemeClr val="accent5">
                        <a:lumMod val="75000"/>
                      </a:schemeClr>
                    </a:solidFill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工作項</a:t>
                </a:r>
              </a:p>
            </p:txBody>
          </p:sp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F6898B67-AFD0-48AF-99DB-5F6064B4C19C}"/>
                  </a:ext>
                </a:extLst>
              </p:cNvPr>
              <p:cNvSpPr txBox="1"/>
              <p:nvPr/>
            </p:nvSpPr>
            <p:spPr>
              <a:xfrm>
                <a:off x="2223687" y="5535439"/>
                <a:ext cx="224599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TW" altLang="en-US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權重：</a:t>
                </a:r>
                <a:r>
                  <a:rPr lang="en-US" altLang="zh-TW" sz="1600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OO%</a:t>
                </a:r>
                <a:endParaRPr lang="zh-TW" altLang="en-US" sz="1600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</p:grpSp>
        <p:cxnSp>
          <p:nvCxnSpPr>
            <p:cNvPr id="21" name="接點: 肘形 20">
              <a:extLst>
                <a:ext uri="{FF2B5EF4-FFF2-40B4-BE49-F238E27FC236}">
                  <a16:creationId xmlns:a16="http://schemas.microsoft.com/office/drawing/2014/main" id="{839C727E-495B-41A3-A52C-B7BB7CAA29F5}"/>
                </a:ext>
              </a:extLst>
            </p:cNvPr>
            <p:cNvCxnSpPr>
              <a:cxnSpLocks/>
              <a:stCxn id="2" idx="3"/>
              <a:endCxn id="11" idx="1"/>
            </p:cNvCxnSpPr>
            <p:nvPr/>
          </p:nvCxnSpPr>
          <p:spPr>
            <a:xfrm flipV="1">
              <a:off x="1216661" y="1901402"/>
              <a:ext cx="486324" cy="1879103"/>
            </a:xfrm>
            <a:prstGeom prst="bentConnector3">
              <a:avLst/>
            </a:prstGeom>
            <a:ln w="19050">
              <a:solidFill>
                <a:srgbClr val="006C6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接點: 肘形 21">
              <a:extLst>
                <a:ext uri="{FF2B5EF4-FFF2-40B4-BE49-F238E27FC236}">
                  <a16:creationId xmlns:a16="http://schemas.microsoft.com/office/drawing/2014/main" id="{309F8DF3-74F3-4789-A750-FDC7B993518E}"/>
                </a:ext>
              </a:extLst>
            </p:cNvPr>
            <p:cNvCxnSpPr>
              <a:cxnSpLocks/>
              <a:stCxn id="2" idx="3"/>
              <a:endCxn id="12" idx="1"/>
            </p:cNvCxnSpPr>
            <p:nvPr/>
          </p:nvCxnSpPr>
          <p:spPr>
            <a:xfrm>
              <a:off x="1216661" y="3780505"/>
              <a:ext cx="486324" cy="891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006C6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接點: 肘形 24">
              <a:extLst>
                <a:ext uri="{FF2B5EF4-FFF2-40B4-BE49-F238E27FC236}">
                  <a16:creationId xmlns:a16="http://schemas.microsoft.com/office/drawing/2014/main" id="{01E9D4CC-C850-4F23-B17F-30BDCBA86B62}"/>
                </a:ext>
              </a:extLst>
            </p:cNvPr>
            <p:cNvCxnSpPr>
              <a:cxnSpLocks/>
              <a:stCxn id="2" idx="3"/>
              <a:endCxn id="13" idx="1"/>
            </p:cNvCxnSpPr>
            <p:nvPr/>
          </p:nvCxnSpPr>
          <p:spPr>
            <a:xfrm>
              <a:off x="1216661" y="3780505"/>
              <a:ext cx="486324" cy="1571805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006C6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" name="群組 33">
              <a:extLst>
                <a:ext uri="{FF2B5EF4-FFF2-40B4-BE49-F238E27FC236}">
                  <a16:creationId xmlns:a16="http://schemas.microsoft.com/office/drawing/2014/main" id="{0C05181E-81CD-485B-A9C0-7DCBAC1CB319}"/>
                </a:ext>
              </a:extLst>
            </p:cNvPr>
            <p:cNvGrpSpPr/>
            <p:nvPr/>
          </p:nvGrpSpPr>
          <p:grpSpPr>
            <a:xfrm>
              <a:off x="5051933" y="1009080"/>
              <a:ext cx="3033994" cy="524704"/>
              <a:chOff x="4880948" y="996720"/>
              <a:chExt cx="3033994" cy="524704"/>
            </a:xfrm>
          </p:grpSpPr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20080E73-AD26-4C0A-8F58-D75ED615DEEE}"/>
                  </a:ext>
                </a:extLst>
              </p:cNvPr>
              <p:cNvSpPr txBox="1"/>
              <p:nvPr/>
            </p:nvSpPr>
            <p:spPr>
              <a:xfrm>
                <a:off x="4880948" y="1152092"/>
                <a:ext cx="303399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TW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 </a:t>
                </a:r>
                <a:r>
                  <a:rPr lang="en-US" altLang="zh-TW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A1. </a:t>
                </a:r>
                <a:r>
                  <a:rPr lang="zh-TW" altLang="en-US" b="1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工作細項 </a:t>
                </a:r>
                <a:r>
                  <a:rPr lang="en-US" altLang="zh-TW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(</a:t>
                </a:r>
                <a:r>
                  <a:rPr lang="zh-TW" altLang="en-US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執行單位</a:t>
                </a:r>
                <a:r>
                  <a:rPr lang="en-US" altLang="zh-TW" dirty="0">
                    <a:latin typeface="微軟正黑體" panose="020B0604030504040204" pitchFamily="34" charset="-120"/>
                    <a:ea typeface="微軟正黑體" panose="020B0604030504040204" pitchFamily="34" charset="-120"/>
                  </a:rPr>
                  <a:t>)</a:t>
                </a:r>
                <a:endPara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endParaRPr>
              </a:p>
            </p:txBody>
          </p:sp>
          <p:sp>
            <p:nvSpPr>
              <p:cNvPr id="33" name="直角三角形 32">
                <a:extLst>
                  <a:ext uri="{FF2B5EF4-FFF2-40B4-BE49-F238E27FC236}">
                    <a16:creationId xmlns:a16="http://schemas.microsoft.com/office/drawing/2014/main" id="{7A5DA755-E6C2-4EDF-96E4-2DF4ED85294D}"/>
                  </a:ext>
                </a:extLst>
              </p:cNvPr>
              <p:cNvSpPr/>
              <p:nvPr/>
            </p:nvSpPr>
            <p:spPr>
              <a:xfrm rot="10800000" flipH="1">
                <a:off x="4880950" y="996720"/>
                <a:ext cx="360000" cy="360000"/>
              </a:xfrm>
              <a:prstGeom prst="rtTriangle">
                <a:avLst/>
              </a:prstGeom>
              <a:solidFill>
                <a:srgbClr val="CFE5F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 sz="1350" dirty="0"/>
              </a:p>
            </p:txBody>
          </p:sp>
        </p:grpSp>
        <p:sp>
          <p:nvSpPr>
            <p:cNvPr id="67" name="文字方塊 66">
              <a:extLst>
                <a:ext uri="{FF2B5EF4-FFF2-40B4-BE49-F238E27FC236}">
                  <a16:creationId xmlns:a16="http://schemas.microsoft.com/office/drawing/2014/main" id="{4893783A-9AA1-4D46-84D8-5BA48C7D78B0}"/>
                </a:ext>
              </a:extLst>
            </p:cNvPr>
            <p:cNvSpPr txBox="1"/>
            <p:nvPr/>
          </p:nvSpPr>
          <p:spPr>
            <a:xfrm>
              <a:off x="5051932" y="1880327"/>
              <a:ext cx="26976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A2. 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工作細項 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執行單位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68" name="直角三角形 67">
              <a:extLst>
                <a:ext uri="{FF2B5EF4-FFF2-40B4-BE49-F238E27FC236}">
                  <a16:creationId xmlns:a16="http://schemas.microsoft.com/office/drawing/2014/main" id="{90BC7BE3-596A-4AFA-8F30-CE35F9474F3D}"/>
                </a:ext>
              </a:extLst>
            </p:cNvPr>
            <p:cNvSpPr/>
            <p:nvPr/>
          </p:nvSpPr>
          <p:spPr>
            <a:xfrm rot="10800000" flipH="1">
              <a:off x="5051935" y="1724955"/>
              <a:ext cx="360000" cy="360000"/>
            </a:xfrm>
            <a:prstGeom prst="rtTriangle">
              <a:avLst/>
            </a:prstGeom>
            <a:solidFill>
              <a:srgbClr val="CFE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 dirty="0"/>
            </a:p>
          </p:txBody>
        </p:sp>
        <p:sp>
          <p:nvSpPr>
            <p:cNvPr id="74" name="文字方塊 73">
              <a:extLst>
                <a:ext uri="{FF2B5EF4-FFF2-40B4-BE49-F238E27FC236}">
                  <a16:creationId xmlns:a16="http://schemas.microsoft.com/office/drawing/2014/main" id="{3ECEEF77-CDF9-4355-9505-44BC1F785C19}"/>
                </a:ext>
              </a:extLst>
            </p:cNvPr>
            <p:cNvSpPr txBox="1"/>
            <p:nvPr/>
          </p:nvSpPr>
          <p:spPr>
            <a:xfrm>
              <a:off x="5051932" y="2597317"/>
              <a:ext cx="26976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A3. 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工作細項 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執行單位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75" name="直角三角形 74">
              <a:extLst>
                <a:ext uri="{FF2B5EF4-FFF2-40B4-BE49-F238E27FC236}">
                  <a16:creationId xmlns:a16="http://schemas.microsoft.com/office/drawing/2014/main" id="{782A0295-6D7F-487A-8394-BF62F1C0A035}"/>
                </a:ext>
              </a:extLst>
            </p:cNvPr>
            <p:cNvSpPr/>
            <p:nvPr/>
          </p:nvSpPr>
          <p:spPr>
            <a:xfrm rot="10800000" flipH="1">
              <a:off x="5051935" y="2441945"/>
              <a:ext cx="360000" cy="360000"/>
            </a:xfrm>
            <a:prstGeom prst="rtTriangle">
              <a:avLst/>
            </a:prstGeom>
            <a:solidFill>
              <a:srgbClr val="CFE5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 dirty="0"/>
            </a:p>
          </p:txBody>
        </p:sp>
        <p:sp>
          <p:nvSpPr>
            <p:cNvPr id="80" name="文字方塊 79">
              <a:extLst>
                <a:ext uri="{FF2B5EF4-FFF2-40B4-BE49-F238E27FC236}">
                  <a16:creationId xmlns:a16="http://schemas.microsoft.com/office/drawing/2014/main" id="{8E56CA37-52C4-4AA1-BE45-E641C57A11AB}"/>
                </a:ext>
              </a:extLst>
            </p:cNvPr>
            <p:cNvSpPr txBox="1"/>
            <p:nvPr/>
          </p:nvSpPr>
          <p:spPr>
            <a:xfrm>
              <a:off x="5051932" y="3431240"/>
              <a:ext cx="26976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B1. 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工作細項 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執行單位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1" name="直角三角形 80">
              <a:extLst>
                <a:ext uri="{FF2B5EF4-FFF2-40B4-BE49-F238E27FC236}">
                  <a16:creationId xmlns:a16="http://schemas.microsoft.com/office/drawing/2014/main" id="{87FD3DDA-7511-4210-A813-625A7D15BDA2}"/>
                </a:ext>
              </a:extLst>
            </p:cNvPr>
            <p:cNvSpPr/>
            <p:nvPr/>
          </p:nvSpPr>
          <p:spPr>
            <a:xfrm rot="10800000" flipH="1">
              <a:off x="5051935" y="3257125"/>
              <a:ext cx="360000" cy="360000"/>
            </a:xfrm>
            <a:prstGeom prst="rtTriangle">
              <a:avLst/>
            </a:prstGeom>
            <a:solidFill>
              <a:srgbClr val="B6D7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 dirty="0"/>
            </a:p>
          </p:txBody>
        </p:sp>
        <p:sp>
          <p:nvSpPr>
            <p:cNvPr id="83" name="文字方塊 82">
              <a:extLst>
                <a:ext uri="{FF2B5EF4-FFF2-40B4-BE49-F238E27FC236}">
                  <a16:creationId xmlns:a16="http://schemas.microsoft.com/office/drawing/2014/main" id="{83974D13-1D00-4840-9BCA-C63FC19033CF}"/>
                </a:ext>
              </a:extLst>
            </p:cNvPr>
            <p:cNvSpPr txBox="1"/>
            <p:nvPr/>
          </p:nvSpPr>
          <p:spPr>
            <a:xfrm>
              <a:off x="5051932" y="4958456"/>
              <a:ext cx="26976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C1. 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工作細項 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執行單位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4" name="直角三角形 83">
              <a:extLst>
                <a:ext uri="{FF2B5EF4-FFF2-40B4-BE49-F238E27FC236}">
                  <a16:creationId xmlns:a16="http://schemas.microsoft.com/office/drawing/2014/main" id="{1C27AFF3-0A23-4AC2-9537-6775BAB9CF2D}"/>
                </a:ext>
              </a:extLst>
            </p:cNvPr>
            <p:cNvSpPr/>
            <p:nvPr/>
          </p:nvSpPr>
          <p:spPr>
            <a:xfrm rot="10800000" flipH="1">
              <a:off x="5051935" y="4803084"/>
              <a:ext cx="360000" cy="360000"/>
            </a:xfrm>
            <a:prstGeom prst="rtTriangle">
              <a:avLst/>
            </a:prstGeom>
            <a:solidFill>
              <a:srgbClr val="9AC8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 dirty="0"/>
            </a:p>
          </p:txBody>
        </p:sp>
        <p:sp>
          <p:nvSpPr>
            <p:cNvPr id="86" name="文字方塊 85">
              <a:extLst>
                <a:ext uri="{FF2B5EF4-FFF2-40B4-BE49-F238E27FC236}">
                  <a16:creationId xmlns:a16="http://schemas.microsoft.com/office/drawing/2014/main" id="{9E3AA490-664E-48B7-98ED-5892425B1EB2}"/>
                </a:ext>
              </a:extLst>
            </p:cNvPr>
            <p:cNvSpPr txBox="1"/>
            <p:nvPr/>
          </p:nvSpPr>
          <p:spPr>
            <a:xfrm>
              <a:off x="5051932" y="5680363"/>
              <a:ext cx="26976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C2. 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工作細項 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執行單位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87" name="直角三角形 86">
              <a:extLst>
                <a:ext uri="{FF2B5EF4-FFF2-40B4-BE49-F238E27FC236}">
                  <a16:creationId xmlns:a16="http://schemas.microsoft.com/office/drawing/2014/main" id="{17DCF520-30C5-45D3-8E03-28042E0A0D9A}"/>
                </a:ext>
              </a:extLst>
            </p:cNvPr>
            <p:cNvSpPr/>
            <p:nvPr/>
          </p:nvSpPr>
          <p:spPr>
            <a:xfrm rot="10800000" flipH="1">
              <a:off x="5051935" y="5524991"/>
              <a:ext cx="360000" cy="360000"/>
            </a:xfrm>
            <a:prstGeom prst="rtTriangle">
              <a:avLst/>
            </a:prstGeom>
            <a:solidFill>
              <a:srgbClr val="9AC8E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 dirty="0"/>
            </a:p>
          </p:txBody>
        </p:sp>
        <p:sp>
          <p:nvSpPr>
            <p:cNvPr id="112" name="文字方塊 111">
              <a:extLst>
                <a:ext uri="{FF2B5EF4-FFF2-40B4-BE49-F238E27FC236}">
                  <a16:creationId xmlns:a16="http://schemas.microsoft.com/office/drawing/2014/main" id="{7F91EB0D-235F-45F4-AFDF-49EB48984C31}"/>
                </a:ext>
              </a:extLst>
            </p:cNvPr>
            <p:cNvSpPr txBox="1"/>
            <p:nvPr/>
          </p:nvSpPr>
          <p:spPr>
            <a:xfrm>
              <a:off x="5051932" y="4149185"/>
              <a:ext cx="269760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B2. </a:t>
              </a:r>
              <a:r>
                <a:rPr lang="zh-TW" altLang="en-US" b="1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工作細項 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執行單位</a:t>
              </a:r>
              <a:r>
                <a:rPr lang="en-US" altLang="zh-TW" dirty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13" name="直角三角形 112">
              <a:extLst>
                <a:ext uri="{FF2B5EF4-FFF2-40B4-BE49-F238E27FC236}">
                  <a16:creationId xmlns:a16="http://schemas.microsoft.com/office/drawing/2014/main" id="{2FCFEB4D-BD92-4B20-A959-1467C4A4759C}"/>
                </a:ext>
              </a:extLst>
            </p:cNvPr>
            <p:cNvSpPr/>
            <p:nvPr/>
          </p:nvSpPr>
          <p:spPr>
            <a:xfrm rot="10800000" flipH="1">
              <a:off x="5051935" y="3975070"/>
              <a:ext cx="360000" cy="360000"/>
            </a:xfrm>
            <a:prstGeom prst="rtTriangle">
              <a:avLst/>
            </a:prstGeom>
            <a:solidFill>
              <a:srgbClr val="B6D7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TW" altLang="en-US" sz="1350" dirty="0"/>
            </a:p>
          </p:txBody>
        </p:sp>
      </p:grpSp>
    </p:spTree>
    <p:extLst>
      <p:ext uri="{BB962C8B-B14F-4D97-AF65-F5344CB8AC3E}">
        <p14:creationId xmlns:p14="http://schemas.microsoft.com/office/powerpoint/2010/main" val="1620317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四、執行進度規劃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6</a:t>
            </a:fld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FC90EB6-3DCC-4546-838F-0B5F25419CE5}"/>
              </a:ext>
            </a:extLst>
          </p:cNvPr>
          <p:cNvSpPr txBox="1"/>
          <p:nvPr/>
        </p:nvSpPr>
        <p:spPr>
          <a:xfrm>
            <a:off x="868680" y="722383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請說明本計畫工作項目執行進度規劃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452E0DB7-150B-4B88-8286-A820CBB8E8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232972"/>
              </p:ext>
            </p:extLst>
          </p:nvPr>
        </p:nvGraphicFramePr>
        <p:xfrm>
          <a:off x="262888" y="1130854"/>
          <a:ext cx="8618223" cy="5336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79095">
                  <a:extLst>
                    <a:ext uri="{9D8B030D-6E8A-4147-A177-3AD203B41FA5}">
                      <a16:colId xmlns:a16="http://schemas.microsoft.com/office/drawing/2014/main" val="342659748"/>
                    </a:ext>
                  </a:extLst>
                </a:gridCol>
                <a:gridCol w="717391">
                  <a:extLst>
                    <a:ext uri="{9D8B030D-6E8A-4147-A177-3AD203B41FA5}">
                      <a16:colId xmlns:a16="http://schemas.microsoft.com/office/drawing/2014/main" val="3672046141"/>
                    </a:ext>
                  </a:extLst>
                </a:gridCol>
                <a:gridCol w="717391">
                  <a:extLst>
                    <a:ext uri="{9D8B030D-6E8A-4147-A177-3AD203B41FA5}">
                      <a16:colId xmlns:a16="http://schemas.microsoft.com/office/drawing/2014/main" val="919117559"/>
                    </a:ext>
                  </a:extLst>
                </a:gridCol>
                <a:gridCol w="717391">
                  <a:extLst>
                    <a:ext uri="{9D8B030D-6E8A-4147-A177-3AD203B41FA5}">
                      <a16:colId xmlns:a16="http://schemas.microsoft.com/office/drawing/2014/main" val="1831809059"/>
                    </a:ext>
                  </a:extLst>
                </a:gridCol>
                <a:gridCol w="717391">
                  <a:extLst>
                    <a:ext uri="{9D8B030D-6E8A-4147-A177-3AD203B41FA5}">
                      <a16:colId xmlns:a16="http://schemas.microsoft.com/office/drawing/2014/main" val="893883853"/>
                    </a:ext>
                  </a:extLst>
                </a:gridCol>
                <a:gridCol w="717391">
                  <a:extLst>
                    <a:ext uri="{9D8B030D-6E8A-4147-A177-3AD203B41FA5}">
                      <a16:colId xmlns:a16="http://schemas.microsoft.com/office/drawing/2014/main" val="2447329085"/>
                    </a:ext>
                  </a:extLst>
                </a:gridCol>
                <a:gridCol w="717391">
                  <a:extLst>
                    <a:ext uri="{9D8B030D-6E8A-4147-A177-3AD203B41FA5}">
                      <a16:colId xmlns:a16="http://schemas.microsoft.com/office/drawing/2014/main" val="2983354233"/>
                    </a:ext>
                  </a:extLst>
                </a:gridCol>
                <a:gridCol w="717391">
                  <a:extLst>
                    <a:ext uri="{9D8B030D-6E8A-4147-A177-3AD203B41FA5}">
                      <a16:colId xmlns:a16="http://schemas.microsoft.com/office/drawing/2014/main" val="3007038766"/>
                    </a:ext>
                  </a:extLst>
                </a:gridCol>
                <a:gridCol w="717391">
                  <a:extLst>
                    <a:ext uri="{9D8B030D-6E8A-4147-A177-3AD203B41FA5}">
                      <a16:colId xmlns:a16="http://schemas.microsoft.com/office/drawing/2014/main" val="3624688231"/>
                    </a:ext>
                  </a:extLst>
                </a:gridCol>
              </a:tblGrid>
              <a:tr h="450933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</a:t>
                      </a: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114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6C6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6C6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6C62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115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6C6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6C6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6C6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151568"/>
                  </a:ext>
                </a:extLst>
              </a:tr>
              <a:tr h="375777"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>
                    <a:solidFill>
                      <a:srgbClr val="006C6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rgbClr val="FFFF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rgbClr val="FFFF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第二季</a:t>
                      </a:r>
                      <a:endParaRPr lang="zh-TW" altLang="en-US" sz="1400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rgbClr val="FFFF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第三季</a:t>
                      </a:r>
                      <a:endParaRPr lang="zh-TW" altLang="en-US" sz="1400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rgbClr val="FFFF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第四季</a:t>
                      </a:r>
                      <a:endParaRPr lang="zh-TW" altLang="en-US" sz="1400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rgbClr val="FFFF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第一季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rgbClr val="FFFF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第二季</a:t>
                      </a:r>
                      <a:endParaRPr lang="zh-TW" altLang="en-US" sz="1400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rgbClr val="FFFF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第三季</a:t>
                      </a:r>
                      <a:endParaRPr lang="zh-TW" altLang="en-US" sz="1400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400" b="1" dirty="0">
                          <a:solidFill>
                            <a:srgbClr val="FFFF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第四季</a:t>
                      </a:r>
                      <a:endParaRPr lang="zh-TW" altLang="en-US" sz="1400" dirty="0">
                        <a:solidFill>
                          <a:srgbClr val="FFFF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5842036"/>
                  </a:ext>
                </a:extLst>
              </a:tr>
              <a:tr h="450933">
                <a:tc gridSpan="9"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A.</a:t>
                      </a:r>
                      <a:r>
                        <a:rPr lang="zh-TW" altLang="en-US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工作項</a:t>
                      </a:r>
                    </a:p>
                  </a:txBody>
                  <a:tcP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CFE5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5214465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A1.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工作細項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FE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3580109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A2.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工作細項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FE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234876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A3.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工作細項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CFE5F5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337129"/>
                  </a:ext>
                </a:extLst>
              </a:tr>
              <a:tr h="450933">
                <a:tc gridSpan="9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工作項</a:t>
                      </a:r>
                    </a:p>
                  </a:txBody>
                  <a:tcPr>
                    <a:solidFill>
                      <a:srgbClr val="B6D7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83100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B1.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工作細項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D7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624767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B2.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工作細項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B6D7F0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700028"/>
                  </a:ext>
                </a:extLst>
              </a:tr>
              <a:tr h="450933">
                <a:tc gridSpan="9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工作項</a:t>
                      </a:r>
                    </a:p>
                  </a:txBody>
                  <a:tcPr>
                    <a:solidFill>
                      <a:srgbClr val="9AC8E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69413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C1.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工作細項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681864"/>
                  </a:ext>
                </a:extLst>
              </a:tr>
              <a:tr h="45093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zh-TW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C2.</a:t>
                      </a:r>
                      <a:r>
                        <a:rPr lang="zh-TW" altLang="en-US" sz="1800" b="1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工作細項</a:t>
                      </a:r>
                    </a:p>
                  </a:txBody>
                  <a:tcPr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AC8EA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400" dirty="0">
                        <a:solidFill>
                          <a:srgbClr val="587538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2784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1858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五、具體實施方法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7</a:t>
            </a:fld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FC90EB6-3DCC-4546-838F-0B5F25419CE5}"/>
              </a:ext>
            </a:extLst>
          </p:cNvPr>
          <p:cNvSpPr txBox="1"/>
          <p:nvPr/>
        </p:nvSpPr>
        <p:spPr>
          <a:xfrm>
            <a:off x="868680" y="832610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請依各工作項目，分敘其實施方法，可自行增加頁面。</a:t>
            </a:r>
          </a:p>
        </p:txBody>
      </p:sp>
    </p:spTree>
    <p:extLst>
      <p:ext uri="{BB962C8B-B14F-4D97-AF65-F5344CB8AC3E}">
        <p14:creationId xmlns:p14="http://schemas.microsoft.com/office/powerpoint/2010/main" val="31523661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表格 27">
            <a:extLst>
              <a:ext uri="{FF2B5EF4-FFF2-40B4-BE49-F238E27FC236}">
                <a16:creationId xmlns:a16="http://schemas.microsoft.com/office/drawing/2014/main" id="{B26E69C4-9940-4D41-A359-05D4CDDEA2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691685"/>
              </p:ext>
            </p:extLst>
          </p:nvPr>
        </p:nvGraphicFramePr>
        <p:xfrm>
          <a:off x="0" y="1540317"/>
          <a:ext cx="9144000" cy="5317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264960537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408886100"/>
                    </a:ext>
                  </a:extLst>
                </a:gridCol>
              </a:tblGrid>
              <a:tr h="4138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期中查核點</a:t>
                      </a:r>
                      <a:endParaRPr lang="en-US" altLang="zh-TW" sz="18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期中查核點</a:t>
                      </a:r>
                      <a:endParaRPr lang="en-US" altLang="zh-TW" sz="18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6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483844"/>
                  </a:ext>
                </a:extLst>
              </a:tr>
              <a:tr h="22449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</a:p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</a:p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8809370"/>
                  </a:ext>
                </a:extLst>
              </a:tr>
              <a:tr h="41384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期末查核點</a:t>
                      </a:r>
                      <a:endParaRPr lang="en-US" altLang="zh-TW" sz="18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A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dirty="0">
                          <a:solidFill>
                            <a:schemeClr val="bg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期末查核點</a:t>
                      </a:r>
                      <a:endParaRPr lang="en-US" altLang="zh-TW" sz="1800" b="1" dirty="0">
                        <a:solidFill>
                          <a:schemeClr val="bg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B6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66825"/>
                  </a:ext>
                </a:extLst>
              </a:tr>
              <a:tr h="2244992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</a:p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E8F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4.</a:t>
                      </a:r>
                    </a:p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altLang="zh-TW" sz="18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5.</a:t>
                      </a:r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E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51559"/>
                  </a:ext>
                </a:extLst>
              </a:tr>
            </a:tbl>
          </a:graphicData>
        </a:graphic>
      </p:graphicFrame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六、年度查核點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8</a:t>
            </a:fld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FC90EB6-3DCC-4546-838F-0B5F25419CE5}"/>
              </a:ext>
            </a:extLst>
          </p:cNvPr>
          <p:cNvSpPr txBox="1"/>
          <p:nvPr/>
        </p:nvSpPr>
        <p:spPr>
          <a:xfrm>
            <a:off x="876257" y="739265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查核點內容應明確，以展現計畫實質貢獻。</a:t>
            </a:r>
          </a:p>
        </p:txBody>
      </p:sp>
      <p:grpSp>
        <p:nvGrpSpPr>
          <p:cNvPr id="29" name="群組 28">
            <a:extLst>
              <a:ext uri="{FF2B5EF4-FFF2-40B4-BE49-F238E27FC236}">
                <a16:creationId xmlns:a16="http://schemas.microsoft.com/office/drawing/2014/main" id="{06B75D37-C031-423F-9F2F-E6BB7C3BA2CE}"/>
              </a:ext>
            </a:extLst>
          </p:cNvPr>
          <p:cNvGrpSpPr/>
          <p:nvPr/>
        </p:nvGrpSpPr>
        <p:grpSpPr>
          <a:xfrm>
            <a:off x="688897" y="1034729"/>
            <a:ext cx="3122206" cy="505588"/>
            <a:chOff x="688897" y="1316669"/>
            <a:chExt cx="3122206" cy="505588"/>
          </a:xfrm>
        </p:grpSpPr>
        <p:grpSp>
          <p:nvGrpSpPr>
            <p:cNvPr id="24" name="群組 23">
              <a:extLst>
                <a:ext uri="{FF2B5EF4-FFF2-40B4-BE49-F238E27FC236}">
                  <a16:creationId xmlns:a16="http://schemas.microsoft.com/office/drawing/2014/main" id="{4450F562-9C24-40AC-ACF7-FA43F89D3A3C}"/>
                </a:ext>
              </a:extLst>
            </p:cNvPr>
            <p:cNvGrpSpPr/>
            <p:nvPr/>
          </p:nvGrpSpPr>
          <p:grpSpPr>
            <a:xfrm>
              <a:off x="1339137" y="1590420"/>
              <a:ext cx="2246812" cy="231837"/>
              <a:chOff x="585030" y="1728692"/>
              <a:chExt cx="3192372" cy="329405"/>
            </a:xfrm>
          </p:grpSpPr>
          <p:sp>
            <p:nvSpPr>
              <p:cNvPr id="12" name="手繪多邊形: 圖案 11">
                <a:extLst>
                  <a:ext uri="{FF2B5EF4-FFF2-40B4-BE49-F238E27FC236}">
                    <a16:creationId xmlns:a16="http://schemas.microsoft.com/office/drawing/2014/main" id="{4A011D5E-C5B5-44B0-8B4D-67BDA43BB172}"/>
                  </a:ext>
                </a:extLst>
              </p:cNvPr>
              <p:cNvSpPr/>
              <p:nvPr userDrawn="1"/>
            </p:nvSpPr>
            <p:spPr>
              <a:xfrm>
                <a:off x="655196" y="1911889"/>
                <a:ext cx="3122206" cy="146208"/>
              </a:xfrm>
              <a:custGeom>
                <a:avLst/>
                <a:gdLst>
                  <a:gd name="connsiteX0" fmla="*/ 0 w 8934450"/>
                  <a:gd name="connsiteY0" fmla="*/ 0 h 553781"/>
                  <a:gd name="connsiteX1" fmla="*/ 8484394 w 8934450"/>
                  <a:gd name="connsiteY1" fmla="*/ 0 h 553781"/>
                  <a:gd name="connsiteX2" fmla="*/ 8934450 w 8934450"/>
                  <a:gd name="connsiteY2" fmla="*/ 450056 h 553781"/>
                  <a:gd name="connsiteX3" fmla="*/ 8934450 w 8934450"/>
                  <a:gd name="connsiteY3" fmla="*/ 553781 h 553781"/>
                  <a:gd name="connsiteX4" fmla="*/ 103725 w 8934450"/>
                  <a:gd name="connsiteY4" fmla="*/ 553781 h 553781"/>
                  <a:gd name="connsiteX5" fmla="*/ 0 w 8934450"/>
                  <a:gd name="connsiteY5" fmla="*/ 450056 h 553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34450" h="553781">
                    <a:moveTo>
                      <a:pt x="0" y="0"/>
                    </a:moveTo>
                    <a:lnTo>
                      <a:pt x="8484394" y="0"/>
                    </a:lnTo>
                    <a:lnTo>
                      <a:pt x="8934450" y="450056"/>
                    </a:lnTo>
                    <a:lnTo>
                      <a:pt x="8934450" y="553781"/>
                    </a:lnTo>
                    <a:lnTo>
                      <a:pt x="103725" y="553781"/>
                    </a:lnTo>
                    <a:lnTo>
                      <a:pt x="0" y="450056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8000">
                    <a:srgbClr val="99C8EA"/>
                  </a:gs>
                  <a:gs pos="100000">
                    <a:srgbClr val="0066A5"/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 sz="1000" dirty="0"/>
              </a:p>
            </p:txBody>
          </p:sp>
          <p:sp>
            <p:nvSpPr>
              <p:cNvPr id="13" name="手繪多邊形: 圖案 12">
                <a:extLst>
                  <a:ext uri="{FF2B5EF4-FFF2-40B4-BE49-F238E27FC236}">
                    <a16:creationId xmlns:a16="http://schemas.microsoft.com/office/drawing/2014/main" id="{62FC2DA2-6F8F-4FD9-8FC5-E7008AA32661}"/>
                  </a:ext>
                </a:extLst>
              </p:cNvPr>
              <p:cNvSpPr/>
              <p:nvPr/>
            </p:nvSpPr>
            <p:spPr>
              <a:xfrm rot="10800000">
                <a:off x="585030" y="1728692"/>
                <a:ext cx="582454" cy="329405"/>
              </a:xfrm>
              <a:custGeom>
                <a:avLst/>
                <a:gdLst>
                  <a:gd name="connsiteX0" fmla="*/ 582454 w 582454"/>
                  <a:gd name="connsiteY0" fmla="*/ 329405 h 329405"/>
                  <a:gd name="connsiteX1" fmla="*/ 314418 w 582454"/>
                  <a:gd name="connsiteY1" fmla="*/ 329405 h 329405"/>
                  <a:gd name="connsiteX2" fmla="*/ 0 w 582454"/>
                  <a:gd name="connsiteY2" fmla="*/ 0 h 329405"/>
                  <a:gd name="connsiteX3" fmla="*/ 582454 w 582454"/>
                  <a:gd name="connsiteY3" fmla="*/ 0 h 329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2454" h="329405">
                    <a:moveTo>
                      <a:pt x="582454" y="329405"/>
                    </a:moveTo>
                    <a:lnTo>
                      <a:pt x="314418" y="329405"/>
                    </a:lnTo>
                    <a:cubicBezTo>
                      <a:pt x="209491" y="219614"/>
                      <a:pt x="104927" y="109791"/>
                      <a:pt x="0" y="0"/>
                    </a:cubicBezTo>
                    <a:lnTo>
                      <a:pt x="582454" y="0"/>
                    </a:lnTo>
                    <a:close/>
                  </a:path>
                </a:pathLst>
              </a:custGeom>
              <a:solidFill>
                <a:srgbClr val="0066A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 sz="1000" dirty="0"/>
              </a:p>
            </p:txBody>
          </p:sp>
        </p:grpSp>
        <p:sp>
          <p:nvSpPr>
            <p:cNvPr id="17" name="標題 4">
              <a:extLst>
                <a:ext uri="{FF2B5EF4-FFF2-40B4-BE49-F238E27FC236}">
                  <a16:creationId xmlns:a16="http://schemas.microsoft.com/office/drawing/2014/main" id="{82FE0E0A-8829-4DDF-AA79-DA2BE7096764}"/>
                </a:ext>
              </a:extLst>
            </p:cNvPr>
            <p:cNvSpPr txBox="1">
              <a:spLocks/>
            </p:cNvSpPr>
            <p:nvPr/>
          </p:nvSpPr>
          <p:spPr>
            <a:xfrm>
              <a:off x="688897" y="1316669"/>
              <a:ext cx="3122206" cy="495646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1" kern="1200">
                  <a:solidFill>
                    <a:srgbClr val="587538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j-cs"/>
                </a:defRPr>
              </a:lvl1pPr>
            </a:lstStyle>
            <a:p>
              <a:pPr algn="ctr"/>
              <a:r>
                <a:rPr lang="en-US" altLang="zh-TW" sz="2800" dirty="0">
                  <a:solidFill>
                    <a:schemeClr val="accent1">
                      <a:lumMod val="75000"/>
                    </a:schemeClr>
                  </a:solidFill>
                </a:rPr>
                <a:t>114</a:t>
              </a:r>
              <a:r>
                <a:rPr lang="zh-TW" altLang="en-US" sz="2800" dirty="0">
                  <a:solidFill>
                    <a:schemeClr val="accent1">
                      <a:lumMod val="75000"/>
                    </a:schemeClr>
                  </a:solidFill>
                </a:rPr>
                <a:t>年</a:t>
              </a:r>
            </a:p>
          </p:txBody>
        </p:sp>
      </p:grpSp>
      <p:grpSp>
        <p:nvGrpSpPr>
          <p:cNvPr id="30" name="群組 29">
            <a:extLst>
              <a:ext uri="{FF2B5EF4-FFF2-40B4-BE49-F238E27FC236}">
                <a16:creationId xmlns:a16="http://schemas.microsoft.com/office/drawing/2014/main" id="{C83F9070-2B10-4B6C-9373-82F916065055}"/>
              </a:ext>
            </a:extLst>
          </p:cNvPr>
          <p:cNvGrpSpPr/>
          <p:nvPr/>
        </p:nvGrpSpPr>
        <p:grpSpPr>
          <a:xfrm>
            <a:off x="5313897" y="1034729"/>
            <a:ext cx="3122206" cy="505588"/>
            <a:chOff x="5313897" y="1316669"/>
            <a:chExt cx="3122206" cy="505588"/>
          </a:xfrm>
        </p:grpSpPr>
        <p:grpSp>
          <p:nvGrpSpPr>
            <p:cNvPr id="25" name="群組 24">
              <a:extLst>
                <a:ext uri="{FF2B5EF4-FFF2-40B4-BE49-F238E27FC236}">
                  <a16:creationId xmlns:a16="http://schemas.microsoft.com/office/drawing/2014/main" id="{E31B3A0B-331F-417D-A50F-F8DEC78D0D33}"/>
                </a:ext>
              </a:extLst>
            </p:cNvPr>
            <p:cNvGrpSpPr/>
            <p:nvPr/>
          </p:nvGrpSpPr>
          <p:grpSpPr>
            <a:xfrm>
              <a:off x="5946712" y="1591857"/>
              <a:ext cx="2246400" cy="230400"/>
              <a:chOff x="5673815" y="1728692"/>
              <a:chExt cx="3329941" cy="329405"/>
            </a:xfrm>
          </p:grpSpPr>
          <p:sp>
            <p:nvSpPr>
              <p:cNvPr id="15" name="手繪多邊形: 圖案 14">
                <a:extLst>
                  <a:ext uri="{FF2B5EF4-FFF2-40B4-BE49-F238E27FC236}">
                    <a16:creationId xmlns:a16="http://schemas.microsoft.com/office/drawing/2014/main" id="{0C34ED60-B1DD-46B3-81FE-B8D5253F65B3}"/>
                  </a:ext>
                </a:extLst>
              </p:cNvPr>
              <p:cNvSpPr/>
              <p:nvPr userDrawn="1"/>
            </p:nvSpPr>
            <p:spPr>
              <a:xfrm>
                <a:off x="5881550" y="1911889"/>
                <a:ext cx="3122206" cy="146208"/>
              </a:xfrm>
              <a:custGeom>
                <a:avLst/>
                <a:gdLst>
                  <a:gd name="connsiteX0" fmla="*/ 0 w 8934450"/>
                  <a:gd name="connsiteY0" fmla="*/ 0 h 553781"/>
                  <a:gd name="connsiteX1" fmla="*/ 8484394 w 8934450"/>
                  <a:gd name="connsiteY1" fmla="*/ 0 h 553781"/>
                  <a:gd name="connsiteX2" fmla="*/ 8934450 w 8934450"/>
                  <a:gd name="connsiteY2" fmla="*/ 450056 h 553781"/>
                  <a:gd name="connsiteX3" fmla="*/ 8934450 w 8934450"/>
                  <a:gd name="connsiteY3" fmla="*/ 553781 h 553781"/>
                  <a:gd name="connsiteX4" fmla="*/ 103725 w 8934450"/>
                  <a:gd name="connsiteY4" fmla="*/ 553781 h 553781"/>
                  <a:gd name="connsiteX5" fmla="*/ 0 w 8934450"/>
                  <a:gd name="connsiteY5" fmla="*/ 450056 h 5537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934450" h="553781">
                    <a:moveTo>
                      <a:pt x="0" y="0"/>
                    </a:moveTo>
                    <a:lnTo>
                      <a:pt x="8484394" y="0"/>
                    </a:lnTo>
                    <a:lnTo>
                      <a:pt x="8934450" y="450056"/>
                    </a:lnTo>
                    <a:lnTo>
                      <a:pt x="8934450" y="553781"/>
                    </a:lnTo>
                    <a:lnTo>
                      <a:pt x="103725" y="553781"/>
                    </a:lnTo>
                    <a:lnTo>
                      <a:pt x="0" y="450056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8000">
                    <a:srgbClr val="D6E8F6"/>
                  </a:gs>
                  <a:gs pos="100000">
                    <a:srgbClr val="9AC8EA"/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 sz="1000" dirty="0"/>
              </a:p>
            </p:txBody>
          </p:sp>
          <p:sp>
            <p:nvSpPr>
              <p:cNvPr id="16" name="手繪多邊形: 圖案 15">
                <a:extLst>
                  <a:ext uri="{FF2B5EF4-FFF2-40B4-BE49-F238E27FC236}">
                    <a16:creationId xmlns:a16="http://schemas.microsoft.com/office/drawing/2014/main" id="{44E95730-97E9-439A-AE0A-DD4B9C6D3148}"/>
                  </a:ext>
                </a:extLst>
              </p:cNvPr>
              <p:cNvSpPr/>
              <p:nvPr/>
            </p:nvSpPr>
            <p:spPr>
              <a:xfrm rot="10800000">
                <a:off x="5673815" y="1728692"/>
                <a:ext cx="582454" cy="329405"/>
              </a:xfrm>
              <a:custGeom>
                <a:avLst/>
                <a:gdLst>
                  <a:gd name="connsiteX0" fmla="*/ 582454 w 582454"/>
                  <a:gd name="connsiteY0" fmla="*/ 329405 h 329405"/>
                  <a:gd name="connsiteX1" fmla="*/ 314418 w 582454"/>
                  <a:gd name="connsiteY1" fmla="*/ 329405 h 329405"/>
                  <a:gd name="connsiteX2" fmla="*/ 0 w 582454"/>
                  <a:gd name="connsiteY2" fmla="*/ 0 h 329405"/>
                  <a:gd name="connsiteX3" fmla="*/ 582454 w 582454"/>
                  <a:gd name="connsiteY3" fmla="*/ 0 h 3294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2454" h="329405">
                    <a:moveTo>
                      <a:pt x="582454" y="329405"/>
                    </a:moveTo>
                    <a:lnTo>
                      <a:pt x="314418" y="329405"/>
                    </a:lnTo>
                    <a:cubicBezTo>
                      <a:pt x="209491" y="219614"/>
                      <a:pt x="104927" y="109791"/>
                      <a:pt x="0" y="0"/>
                    </a:cubicBezTo>
                    <a:lnTo>
                      <a:pt x="582454" y="0"/>
                    </a:lnTo>
                    <a:close/>
                  </a:path>
                </a:pathLst>
              </a:custGeom>
              <a:solidFill>
                <a:srgbClr val="79B6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zh-TW" altLang="en-US" sz="1000" dirty="0"/>
              </a:p>
            </p:txBody>
          </p:sp>
        </p:grpSp>
        <p:sp>
          <p:nvSpPr>
            <p:cNvPr id="23" name="標題 4">
              <a:extLst>
                <a:ext uri="{FF2B5EF4-FFF2-40B4-BE49-F238E27FC236}">
                  <a16:creationId xmlns:a16="http://schemas.microsoft.com/office/drawing/2014/main" id="{42761215-FE14-4201-96DD-ED76F781076F}"/>
                </a:ext>
              </a:extLst>
            </p:cNvPr>
            <p:cNvSpPr txBox="1">
              <a:spLocks/>
            </p:cNvSpPr>
            <p:nvPr/>
          </p:nvSpPr>
          <p:spPr>
            <a:xfrm>
              <a:off x="5313897" y="1316669"/>
              <a:ext cx="3122206" cy="495646"/>
            </a:xfrm>
            <a:prstGeom prst="rect">
              <a:avLst/>
            </a:prstGeom>
          </p:spPr>
          <p:txBody>
            <a:bodyPr vert="horz" lIns="91440" tIns="45720" rIns="91440" bIns="45720" rtlCol="0" anchor="t">
              <a:normAutofit fontScale="97500"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4400" b="1" kern="1200">
                  <a:solidFill>
                    <a:srgbClr val="587538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+mj-cs"/>
                </a:defRPr>
              </a:lvl1pPr>
            </a:lstStyle>
            <a:p>
              <a:pPr algn="ctr"/>
              <a:r>
                <a:rPr lang="en-US" altLang="zh-TW" sz="2800" dirty="0">
                  <a:solidFill>
                    <a:schemeClr val="accent5">
                      <a:lumMod val="75000"/>
                    </a:schemeClr>
                  </a:solidFill>
                </a:rPr>
                <a:t>115</a:t>
              </a:r>
              <a:r>
                <a:rPr lang="zh-TW" altLang="en-US" sz="2800" dirty="0">
                  <a:solidFill>
                    <a:schemeClr val="accent5">
                      <a:lumMod val="75000"/>
                    </a:schemeClr>
                  </a:solidFill>
                </a:rPr>
                <a:t>年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60816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>
            <a:extLst>
              <a:ext uri="{FF2B5EF4-FFF2-40B4-BE49-F238E27FC236}">
                <a16:creationId xmlns:a16="http://schemas.microsoft.com/office/drawing/2014/main" id="{6F19CF82-B1FB-49D5-840F-99E9C7A95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24387"/>
            <a:ext cx="8039100" cy="1016000"/>
          </a:xfrm>
        </p:spPr>
        <p:txBody>
          <a:bodyPr anchor="t">
            <a:normAutofit/>
          </a:bodyPr>
          <a:lstStyle/>
          <a:p>
            <a:r>
              <a:rPr lang="zh-TW" altLang="en-US" dirty="0"/>
              <a:t>七、預期成果與效益－質化</a:t>
            </a: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F0AC9D5-BE4B-43A9-BCF3-EB3D09E7F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68D125-8CE1-4852-B84A-F84E2C17F80C}" type="slidenum">
              <a:rPr lang="zh-TW" altLang="en-US" smtClean="0"/>
              <a:t>9</a:t>
            </a:fld>
            <a:endParaRPr lang="zh-TW" altLang="en-US"/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4FC90EB6-3DCC-4546-838F-0B5F25419CE5}"/>
              </a:ext>
            </a:extLst>
          </p:cNvPr>
          <p:cNvSpPr txBox="1"/>
          <p:nvPr/>
        </p:nvSpPr>
        <p:spPr>
          <a:xfrm>
            <a:off x="876257" y="739265"/>
            <a:ext cx="7217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0" indent="-360000">
              <a:buFont typeface="Wingdings" panose="05000000000000000000" pitchFamily="2" charset="2"/>
              <a:buChar char="n"/>
            </a:pPr>
            <a:r>
              <a:rPr lang="zh-TW" altLang="en-US" sz="140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請簡述預期達成之質化效益，可自行增加頁數。</a:t>
            </a:r>
          </a:p>
        </p:txBody>
      </p:sp>
    </p:spTree>
    <p:extLst>
      <p:ext uri="{BB962C8B-B14F-4D97-AF65-F5344CB8AC3E}">
        <p14:creationId xmlns:p14="http://schemas.microsoft.com/office/powerpoint/2010/main" val="53995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</TotalTime>
  <Words>1107</Words>
  <Application>Microsoft Office PowerPoint</Application>
  <PresentationFormat>如螢幕大小 (4:3)</PresentationFormat>
  <Paragraphs>240</Paragraphs>
  <Slides>14</Slides>
  <Notes>4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14</vt:i4>
      </vt:variant>
    </vt:vector>
  </HeadingPairs>
  <TitlesOfParts>
    <vt:vector size="20" baseType="lpstr">
      <vt:lpstr>微軟正黑體</vt:lpstr>
      <vt:lpstr>新細明體</vt:lpstr>
      <vt:lpstr>Arial</vt:lpstr>
      <vt:lpstr>Calibri</vt:lpstr>
      <vt:lpstr>Wingdings</vt:lpstr>
      <vt:lpstr>Office 佈景主題</vt:lpstr>
      <vt:lpstr>申請計畫名稱</vt:lpstr>
      <vt:lpstr>簡報大綱</vt:lpstr>
      <vt:lpstr>一、申請單位介紹</vt:lpstr>
      <vt:lpstr>二、計畫目標</vt:lpstr>
      <vt:lpstr>三、計畫分工架構</vt:lpstr>
      <vt:lpstr>四、執行進度規劃</vt:lpstr>
      <vt:lpstr>五、具體實施方法</vt:lpstr>
      <vt:lpstr>六、年度查核點</vt:lpstr>
      <vt:lpstr>七、預期成果與效益－質化</vt:lpstr>
      <vt:lpstr>七、預期成果與效益－量化</vt:lpstr>
      <vt:lpstr>八、經費編列說明</vt:lpstr>
      <vt:lpstr>八、經費編列說明-技術引進及委託勞務費 </vt:lpstr>
      <vt:lpstr>八、經費編列說明-技術引進及委託勞務費 </vt:lpstr>
      <vt:lpstr>八、經費編列說明-技術引進及委託勞務費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r1032001陳睿娟</dc:creator>
  <cp:lastModifiedBy>陳怡潔</cp:lastModifiedBy>
  <cp:revision>111</cp:revision>
  <dcterms:created xsi:type="dcterms:W3CDTF">2024-09-04T01:00:10Z</dcterms:created>
  <dcterms:modified xsi:type="dcterms:W3CDTF">2025-01-13T08:24:06Z</dcterms:modified>
</cp:coreProperties>
</file>